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58" r:id="rId5"/>
    <p:sldId id="259" r:id="rId6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 smtClean="0"/>
              <a:t>Uredite slog podnaslova matrice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7908E-3070-4DFF-8542-729466CB9885}" type="datetimeFigureOut">
              <a:rPr lang="sl-SI" smtClean="0"/>
              <a:t>24. 05. 2020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C2711-3EF3-4467-AD01-47BE7A4973F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5483446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7908E-3070-4DFF-8542-729466CB9885}" type="datetimeFigureOut">
              <a:rPr lang="sl-SI" smtClean="0"/>
              <a:t>24. 05. 2020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C2711-3EF3-4467-AD01-47BE7A4973F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9734622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7908E-3070-4DFF-8542-729466CB9885}" type="datetimeFigureOut">
              <a:rPr lang="sl-SI" smtClean="0"/>
              <a:t>24. 05. 2020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C2711-3EF3-4467-AD01-47BE7A4973F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9119252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7908E-3070-4DFF-8542-729466CB9885}" type="datetimeFigureOut">
              <a:rPr lang="sl-SI" smtClean="0"/>
              <a:t>24. 05. 2020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C2711-3EF3-4467-AD01-47BE7A4973F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5935743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7908E-3070-4DFF-8542-729466CB9885}" type="datetimeFigureOut">
              <a:rPr lang="sl-SI" smtClean="0"/>
              <a:t>24. 05. 2020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C2711-3EF3-4467-AD01-47BE7A4973F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2734450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7908E-3070-4DFF-8542-729466CB9885}" type="datetimeFigureOut">
              <a:rPr lang="sl-SI" smtClean="0"/>
              <a:t>24. 05. 2020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C2711-3EF3-4467-AD01-47BE7A4973F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6647605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Ograd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7908E-3070-4DFF-8542-729466CB9885}" type="datetimeFigureOut">
              <a:rPr lang="sl-SI" smtClean="0"/>
              <a:t>24. 05. 2020</a:t>
            </a:fld>
            <a:endParaRPr lang="sl-SI"/>
          </a:p>
        </p:txBody>
      </p:sp>
      <p:sp>
        <p:nvSpPr>
          <p:cNvPr id="8" name="Ograd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grad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C2711-3EF3-4467-AD01-47BE7A4973F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5253526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7908E-3070-4DFF-8542-729466CB9885}" type="datetimeFigureOut">
              <a:rPr lang="sl-SI" smtClean="0"/>
              <a:t>24. 05. 2020</a:t>
            </a:fld>
            <a:endParaRPr lang="sl-SI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C2711-3EF3-4467-AD01-47BE7A4973F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8324320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7908E-3070-4DFF-8542-729466CB9885}" type="datetimeFigureOut">
              <a:rPr lang="sl-SI" smtClean="0"/>
              <a:t>24. 05. 2020</a:t>
            </a:fld>
            <a:endParaRPr lang="sl-SI"/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C2711-3EF3-4467-AD01-47BE7A4973F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314577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7908E-3070-4DFF-8542-729466CB9885}" type="datetimeFigureOut">
              <a:rPr lang="sl-SI" smtClean="0"/>
              <a:t>24. 05. 2020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C2711-3EF3-4467-AD01-47BE7A4973F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3635313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7908E-3070-4DFF-8542-729466CB9885}" type="datetimeFigureOut">
              <a:rPr lang="sl-SI" smtClean="0"/>
              <a:t>24. 05. 2020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C2711-3EF3-4467-AD01-47BE7A4973F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0491784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F7908E-3070-4DFF-8542-729466CB9885}" type="datetimeFigureOut">
              <a:rPr lang="sl-SI" smtClean="0"/>
              <a:t>24. 05. 2020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0C2711-3EF3-4467-AD01-47BE7A4973F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6639419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1052736"/>
            <a:ext cx="7079952" cy="3240361"/>
          </a:xfrm>
        </p:spPr>
        <p:txBody>
          <a:bodyPr>
            <a:noAutofit/>
          </a:bodyPr>
          <a:lstStyle/>
          <a:p>
            <a:r>
              <a:rPr lang="sl-SI" sz="6600" b="1" i="1" dirty="0" smtClean="0"/>
              <a:t>N</a:t>
            </a:r>
            <a:r>
              <a:rPr lang="sl-SI" sz="6600" b="1" i="1" dirty="0" smtClean="0">
                <a:solidFill>
                  <a:srgbClr val="FF0000"/>
                </a:solidFill>
              </a:rPr>
              <a:t>A</a:t>
            </a:r>
            <a:r>
              <a:rPr lang="sl-SI" sz="6600" b="1" i="1" dirty="0" smtClean="0">
                <a:solidFill>
                  <a:schemeClr val="accent1"/>
                </a:solidFill>
              </a:rPr>
              <a:t>KU</a:t>
            </a:r>
            <a:r>
              <a:rPr lang="sl-SI" sz="6600" b="1" i="1" dirty="0" smtClean="0">
                <a:solidFill>
                  <a:srgbClr val="92D050"/>
                </a:solidFill>
              </a:rPr>
              <a:t>P</a:t>
            </a:r>
            <a:r>
              <a:rPr lang="sl-SI" sz="6600" b="1" i="1" dirty="0" smtClean="0">
                <a:solidFill>
                  <a:schemeClr val="accent6"/>
                </a:solidFill>
              </a:rPr>
              <a:t>OV</a:t>
            </a:r>
            <a:r>
              <a:rPr lang="sl-SI" sz="6600" b="1" i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A</a:t>
            </a:r>
            <a:r>
              <a:rPr lang="sl-SI" sz="6600" b="1" i="1" dirty="0" smtClean="0">
                <a:solidFill>
                  <a:srgbClr val="FF0000"/>
                </a:solidFill>
              </a:rPr>
              <a:t>N</a:t>
            </a:r>
            <a:r>
              <a:rPr lang="sl-SI" sz="6600" b="1" i="1" dirty="0" smtClean="0">
                <a:solidFill>
                  <a:schemeClr val="accent6"/>
                </a:solidFill>
              </a:rPr>
              <a:t>J</a:t>
            </a:r>
            <a:r>
              <a:rPr lang="sl-SI" sz="6600" b="1" i="1" dirty="0" smtClean="0">
                <a:solidFill>
                  <a:srgbClr val="7030A0"/>
                </a:solidFill>
              </a:rPr>
              <a:t>E  </a:t>
            </a:r>
            <a:r>
              <a:rPr lang="sl-SI" sz="6600" b="1" i="1" dirty="0" smtClean="0">
                <a:solidFill>
                  <a:schemeClr val="accent2"/>
                </a:solidFill>
              </a:rPr>
              <a:t>I</a:t>
            </a:r>
            <a:r>
              <a:rPr lang="sl-SI" sz="6600" b="1" i="1" dirty="0" smtClean="0">
                <a:solidFill>
                  <a:srgbClr val="FFFF00"/>
                </a:solidFill>
              </a:rPr>
              <a:t>N  </a:t>
            </a:r>
            <a:r>
              <a:rPr lang="sl-SI" sz="6600" b="1" i="1" dirty="0" smtClean="0">
                <a:solidFill>
                  <a:srgbClr val="00B0F0"/>
                </a:solidFill>
              </a:rPr>
              <a:t>O</a:t>
            </a:r>
            <a:r>
              <a:rPr lang="sl-SI" sz="6600" b="1" i="1" dirty="0" smtClean="0">
                <a:solidFill>
                  <a:srgbClr val="92D050"/>
                </a:solidFill>
              </a:rPr>
              <a:t>Z</a:t>
            </a:r>
            <a:r>
              <a:rPr lang="sl-SI" sz="6600" b="1" i="1" dirty="0" smtClean="0">
                <a:solidFill>
                  <a:srgbClr val="7030A0"/>
                </a:solidFill>
              </a:rPr>
              <a:t>N</a:t>
            </a:r>
            <a:r>
              <a:rPr lang="sl-SI" sz="6600" b="1" i="1" dirty="0" smtClean="0">
                <a:solidFill>
                  <a:srgbClr val="FFC000"/>
                </a:solidFill>
              </a:rPr>
              <a:t>AČ</a:t>
            </a:r>
            <a:r>
              <a:rPr lang="sl-SI" sz="6600" b="1" i="1" dirty="0" smtClean="0">
                <a:solidFill>
                  <a:schemeClr val="accent6"/>
                </a:solidFill>
              </a:rPr>
              <a:t>E</a:t>
            </a:r>
            <a:r>
              <a:rPr lang="sl-SI" sz="6600" b="1" i="1" dirty="0" smtClean="0">
                <a:solidFill>
                  <a:schemeClr val="tx2"/>
                </a:solidFill>
              </a:rPr>
              <a:t>V</a:t>
            </a:r>
            <a:r>
              <a:rPr lang="sl-SI" sz="6600" b="1" i="1" dirty="0" smtClean="0">
                <a:solidFill>
                  <a:schemeClr val="accent2"/>
                </a:solidFill>
              </a:rPr>
              <a:t>AN</a:t>
            </a:r>
            <a:r>
              <a:rPr lang="sl-SI" sz="6600" b="1" i="1" dirty="0" smtClean="0">
                <a:solidFill>
                  <a:srgbClr val="FFFF00"/>
                </a:solidFill>
              </a:rPr>
              <a:t>J</a:t>
            </a:r>
            <a:r>
              <a:rPr lang="sl-SI" sz="6600" b="1" i="1" dirty="0" smtClean="0">
                <a:solidFill>
                  <a:srgbClr val="FF0000"/>
                </a:solidFill>
              </a:rPr>
              <a:t>E          </a:t>
            </a:r>
            <a:r>
              <a:rPr lang="sl-SI" sz="6600" b="1" i="1" dirty="0" smtClean="0">
                <a:solidFill>
                  <a:srgbClr val="00B0F0"/>
                </a:solidFill>
              </a:rPr>
              <a:t>OB</a:t>
            </a:r>
            <a:r>
              <a:rPr lang="sl-SI" sz="6600" b="1" i="1" dirty="0" smtClean="0">
                <a:solidFill>
                  <a:srgbClr val="7030A0"/>
                </a:solidFill>
              </a:rPr>
              <a:t>L</a:t>
            </a:r>
            <a:r>
              <a:rPr lang="sl-SI" sz="6600" b="1" i="1" dirty="0" smtClean="0">
                <a:solidFill>
                  <a:srgbClr val="92D050"/>
                </a:solidFill>
              </a:rPr>
              <a:t>A</a:t>
            </a:r>
            <a:r>
              <a:rPr lang="sl-SI" sz="6600" b="1" i="1" dirty="0" smtClean="0">
                <a:solidFill>
                  <a:srgbClr val="FFC000"/>
                </a:solidFill>
              </a:rPr>
              <a:t>Č</a:t>
            </a:r>
            <a:r>
              <a:rPr lang="sl-SI" sz="6600" b="1" i="1" dirty="0" smtClean="0">
                <a:solidFill>
                  <a:srgbClr val="00B0F0"/>
                </a:solidFill>
              </a:rPr>
              <a:t>I</a:t>
            </a:r>
            <a:r>
              <a:rPr lang="sl-SI" sz="6600" b="1" i="1" dirty="0" smtClean="0">
                <a:solidFill>
                  <a:srgbClr val="FF0000"/>
                </a:solidFill>
              </a:rPr>
              <a:t>L</a:t>
            </a:r>
            <a:endParaRPr lang="sl-SI" sz="6600" b="1" i="1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64952" y="4478800"/>
            <a:ext cx="6400800" cy="2190560"/>
          </a:xfrm>
        </p:spPr>
        <p:txBody>
          <a:bodyPr>
            <a:normAutofit lnSpcReduction="10000"/>
          </a:bodyPr>
          <a:lstStyle/>
          <a:p>
            <a:endParaRPr lang="sl-SI" dirty="0"/>
          </a:p>
          <a:p>
            <a:endParaRPr lang="sl-SI" dirty="0" smtClean="0"/>
          </a:p>
          <a:p>
            <a:endParaRPr lang="sl-SI" dirty="0"/>
          </a:p>
          <a:p>
            <a:endParaRPr lang="sl-SI" sz="800" dirty="0" smtClean="0"/>
          </a:p>
          <a:p>
            <a:endParaRPr lang="sl-SI" sz="800" dirty="0"/>
          </a:p>
          <a:p>
            <a:endParaRPr lang="sl-SI" sz="800" dirty="0" smtClean="0"/>
          </a:p>
          <a:p>
            <a:r>
              <a:rPr lang="sl-SI" sz="800" dirty="0"/>
              <a:t> </a:t>
            </a:r>
            <a:r>
              <a:rPr lang="sl-SI" sz="800" dirty="0" smtClean="0"/>
              <a:t>                                                                                                           </a:t>
            </a:r>
            <a:r>
              <a:rPr lang="sl-SI" sz="800" dirty="0" smtClean="0"/>
              <a:t>Povzeto po: </a:t>
            </a:r>
            <a:r>
              <a:rPr lang="sl-SI" sz="800" dirty="0" smtClean="0">
                <a:solidFill>
                  <a:srgbClr val="00B0F0"/>
                </a:solidFill>
              </a:rPr>
              <a:t>Renata Ferme, </a:t>
            </a:r>
            <a:r>
              <a:rPr lang="sl-SI" sz="800" dirty="0" smtClean="0">
                <a:solidFill>
                  <a:srgbClr val="00B0F0"/>
                </a:solidFill>
              </a:rPr>
              <a:t>OŠ Šmarje</a:t>
            </a:r>
            <a:endParaRPr lang="sl-SI" sz="800" dirty="0" smtClean="0"/>
          </a:p>
          <a:p>
            <a:endParaRPr lang="sl-SI" sz="800" dirty="0"/>
          </a:p>
          <a:p>
            <a:endParaRPr lang="sl-SI" sz="800" dirty="0" smtClean="0"/>
          </a:p>
          <a:p>
            <a:endParaRPr lang="sl-SI" sz="800" dirty="0"/>
          </a:p>
          <a:p>
            <a:endParaRPr lang="sl-SI" sz="800" dirty="0"/>
          </a:p>
        </p:txBody>
      </p:sp>
      <p:pic>
        <p:nvPicPr>
          <p:cNvPr id="1026" name="Picture 2" descr="C:\Users\HP1\Desktop\smotrno_nakupovanje_oblacil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3212976"/>
            <a:ext cx="3166973" cy="31906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HP1\Desktop\image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7638" y="3509836"/>
            <a:ext cx="1943100" cy="2362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31394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82154"/>
          </a:xfrm>
        </p:spPr>
        <p:txBody>
          <a:bodyPr>
            <a:normAutofit/>
          </a:bodyPr>
          <a:lstStyle/>
          <a:p>
            <a:r>
              <a:rPr lang="sl-SI" sz="3100" b="1" u="sng" dirty="0">
                <a:solidFill>
                  <a:schemeClr val="accent6"/>
                </a:solidFill>
              </a:rPr>
              <a:t>ZAPIS V ZVEZEK:</a:t>
            </a:r>
            <a:r>
              <a:rPr lang="sl-SI" sz="4000" b="1" u="sng" dirty="0">
                <a:solidFill>
                  <a:schemeClr val="accent6"/>
                </a:solidFill>
              </a:rPr>
              <a:t/>
            </a:r>
            <a:br>
              <a:rPr lang="sl-SI" sz="4000" b="1" u="sng" dirty="0">
                <a:solidFill>
                  <a:schemeClr val="accent6"/>
                </a:solidFill>
              </a:rPr>
            </a:br>
            <a:r>
              <a:rPr lang="sl-SI" sz="4000" b="1" i="1" dirty="0" smtClean="0">
                <a:solidFill>
                  <a:srgbClr val="00B0F0"/>
                </a:solidFill>
              </a:rPr>
              <a:t>Gremo </a:t>
            </a:r>
            <a:r>
              <a:rPr lang="sl-SI" sz="4000" b="1" i="1" dirty="0" smtClean="0">
                <a:solidFill>
                  <a:srgbClr val="00B0F0"/>
                </a:solidFill>
              </a:rPr>
              <a:t>v trgovino</a:t>
            </a:r>
            <a:endParaRPr lang="sl-SI" sz="4000" b="1" i="1" dirty="0">
              <a:solidFill>
                <a:srgbClr val="00B0F0"/>
              </a:solidFill>
            </a:endParaRP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66124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l-SI" b="1" u="sng" dirty="0" smtClean="0"/>
              <a:t>1. naloga</a:t>
            </a:r>
          </a:p>
          <a:p>
            <a:pPr marL="0" indent="0">
              <a:buNone/>
            </a:pPr>
            <a:r>
              <a:rPr lang="sl-SI" b="1" dirty="0" smtClean="0">
                <a:solidFill>
                  <a:srgbClr val="FF0000"/>
                </a:solidFill>
              </a:rPr>
              <a:t>Premisli in odgovori </a:t>
            </a:r>
            <a:r>
              <a:rPr lang="sl-SI" dirty="0" smtClean="0">
                <a:solidFill>
                  <a:srgbClr val="FF0000"/>
                </a:solidFill>
              </a:rPr>
              <a:t>(v zvezek):</a:t>
            </a:r>
          </a:p>
          <a:p>
            <a:pPr marL="0" indent="0">
              <a:buNone/>
            </a:pPr>
            <a:r>
              <a:rPr lang="sl-SI" b="1" dirty="0" smtClean="0">
                <a:solidFill>
                  <a:srgbClr val="00B0F0"/>
                </a:solidFill>
              </a:rPr>
              <a:t>Gledaš oblačila v izložbi trgovine. Všeč ti je majica na lutki. Kako izbereš zase primerno majico za športno dejavnost?</a:t>
            </a:r>
          </a:p>
          <a:p>
            <a:pPr marL="0" indent="0">
              <a:buNone/>
            </a:pPr>
            <a:r>
              <a:rPr lang="sl-SI" b="1" u="sng" dirty="0" smtClean="0"/>
              <a:t>2. naloga</a:t>
            </a:r>
          </a:p>
          <a:p>
            <a:pPr marL="0" indent="0">
              <a:buNone/>
            </a:pPr>
            <a:r>
              <a:rPr lang="sl-SI" b="1" dirty="0" smtClean="0">
                <a:solidFill>
                  <a:srgbClr val="00B0F0"/>
                </a:solidFill>
              </a:rPr>
              <a:t>Opiši, kako se počutiš v oblačilih, ki jih nosiš? Ali je počutje odvisno samo od videza?</a:t>
            </a:r>
          </a:p>
          <a:p>
            <a:pPr marL="0" indent="0">
              <a:buNone/>
            </a:pPr>
            <a:endParaRPr lang="sl-SI" sz="800" b="1" dirty="0">
              <a:solidFill>
                <a:srgbClr val="00B0F0"/>
              </a:solidFill>
            </a:endParaRPr>
          </a:p>
          <a:p>
            <a:pPr marL="0" indent="0">
              <a:buNone/>
            </a:pPr>
            <a:r>
              <a:rPr lang="sl-SI" sz="800" b="1" dirty="0" smtClean="0">
                <a:solidFill>
                  <a:srgbClr val="00B0F0"/>
                </a:solidFill>
              </a:rPr>
              <a:t>   </a:t>
            </a:r>
            <a:endParaRPr lang="sl-SI" sz="800" b="1" dirty="0">
              <a:solidFill>
                <a:srgbClr val="00B0F0"/>
              </a:solidFill>
            </a:endParaRPr>
          </a:p>
          <a:p>
            <a:pPr marL="0" indent="0">
              <a:buNone/>
            </a:pPr>
            <a:r>
              <a:rPr lang="sl-SI" sz="800" b="1" dirty="0" smtClean="0">
                <a:solidFill>
                  <a:srgbClr val="00B0F0"/>
                </a:solidFill>
              </a:rPr>
              <a:t>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</a:p>
          <a:p>
            <a:pPr marL="0" indent="0">
              <a:buNone/>
            </a:pPr>
            <a:endParaRPr lang="sl-SI" sz="800" b="1" dirty="0" smtClean="0">
              <a:solidFill>
                <a:srgbClr val="00B0F0"/>
              </a:solidFill>
            </a:endParaRPr>
          </a:p>
          <a:p>
            <a:pPr marL="0" indent="0">
              <a:buNone/>
            </a:pPr>
            <a:endParaRPr lang="sl-SI" sz="800" b="1" dirty="0">
              <a:solidFill>
                <a:srgbClr val="00B0F0"/>
              </a:solidFill>
            </a:endParaRPr>
          </a:p>
          <a:p>
            <a:pPr marL="0" indent="0">
              <a:buNone/>
            </a:pPr>
            <a:endParaRPr lang="sl-SI" sz="800" b="1" dirty="0" smtClean="0">
              <a:solidFill>
                <a:srgbClr val="00B0F0"/>
              </a:solidFill>
            </a:endParaRPr>
          </a:p>
          <a:p>
            <a:pPr marL="0" indent="0">
              <a:buNone/>
            </a:pPr>
            <a:endParaRPr lang="sl-SI" sz="800" b="1" dirty="0">
              <a:solidFill>
                <a:srgbClr val="00B0F0"/>
              </a:solidFill>
            </a:endParaRPr>
          </a:p>
          <a:p>
            <a:pPr marL="0" indent="0">
              <a:buNone/>
            </a:pPr>
            <a:r>
              <a:rPr lang="sl-SI" sz="800" b="1" dirty="0" smtClean="0">
                <a:solidFill>
                  <a:srgbClr val="00B0F0"/>
                </a:solidFill>
              </a:rPr>
              <a:t>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  <a:endParaRPr lang="sl-SI" sz="800" b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6520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sl-SI" sz="3100" b="1" u="sng" dirty="0">
                <a:solidFill>
                  <a:schemeClr val="accent6"/>
                </a:solidFill>
              </a:rPr>
              <a:t>ZAPIS V ZVEZEK:</a:t>
            </a:r>
            <a:r>
              <a:rPr lang="sl-SI" b="1" u="sng" dirty="0">
                <a:solidFill>
                  <a:schemeClr val="accent6"/>
                </a:solidFill>
              </a:rPr>
              <a:t/>
            </a:r>
            <a:br>
              <a:rPr lang="sl-SI" b="1" u="sng" dirty="0">
                <a:solidFill>
                  <a:schemeClr val="accent6"/>
                </a:solidFill>
              </a:rPr>
            </a:br>
            <a:endParaRPr lang="sl-SI" b="1" i="1" dirty="0">
              <a:solidFill>
                <a:srgbClr val="00B0F0"/>
              </a:solidFill>
            </a:endParaRP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57200" y="1340769"/>
            <a:ext cx="8229600" cy="511256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sl-SI" sz="4300" b="1" i="1" dirty="0">
                <a:solidFill>
                  <a:srgbClr val="00B0F0"/>
                </a:solidFill>
              </a:rPr>
              <a:t>Ko nakupujemo…</a:t>
            </a:r>
            <a:endParaRPr lang="sl-SI" sz="4300" b="1" u="sng" dirty="0" smtClean="0">
              <a:solidFill>
                <a:schemeClr val="accent6"/>
              </a:solidFill>
            </a:endParaRPr>
          </a:p>
          <a:p>
            <a:pPr marL="0" indent="0">
              <a:buNone/>
            </a:pPr>
            <a:r>
              <a:rPr lang="sl-SI" dirty="0" smtClean="0">
                <a:solidFill>
                  <a:srgbClr val="FF0000"/>
                </a:solidFill>
              </a:rPr>
              <a:t>…p</a:t>
            </a:r>
            <a:r>
              <a:rPr lang="sl-SI" dirty="0" smtClean="0">
                <a:solidFill>
                  <a:srgbClr val="FF0000"/>
                </a:solidFill>
              </a:rPr>
              <a:t>remislimo</a:t>
            </a:r>
            <a:r>
              <a:rPr lang="sl-SI" dirty="0" smtClean="0">
                <a:solidFill>
                  <a:srgbClr val="FF0000"/>
                </a:solidFill>
              </a:rPr>
              <a:t>:</a:t>
            </a:r>
          </a:p>
          <a:p>
            <a:pPr>
              <a:buFont typeface="Wingdings" pitchFamily="2" charset="2"/>
              <a:buChar char="Ø"/>
            </a:pPr>
            <a:r>
              <a:rPr lang="sl-SI" dirty="0" smtClean="0"/>
              <a:t>Ali novo oblačilo zares potrebujemo?</a:t>
            </a:r>
          </a:p>
          <a:p>
            <a:pPr>
              <a:buFont typeface="Wingdings" pitchFamily="2" charset="2"/>
              <a:buChar char="Ø"/>
            </a:pPr>
            <a:r>
              <a:rPr lang="sl-SI" dirty="0" smtClean="0"/>
              <a:t>Za kakšno priložnost bomo oblekli oblačilo?</a:t>
            </a:r>
          </a:p>
          <a:p>
            <a:pPr>
              <a:buFont typeface="Wingdings" pitchFamily="2" charset="2"/>
              <a:buChar char="Ø"/>
            </a:pPr>
            <a:r>
              <a:rPr lang="sl-SI" dirty="0" smtClean="0"/>
              <a:t>Je primerno našemu slogu oblačenja?</a:t>
            </a:r>
          </a:p>
          <a:p>
            <a:pPr>
              <a:buFont typeface="Wingdings" pitchFamily="2" charset="2"/>
              <a:buChar char="Ø"/>
            </a:pPr>
            <a:r>
              <a:rPr lang="sl-SI" dirty="0" smtClean="0"/>
              <a:t>Ali bomo oblačilo lahko oblekli skupaj z oblačili, ki jih že imamo?</a:t>
            </a:r>
          </a:p>
          <a:p>
            <a:pPr marL="0" indent="0">
              <a:buNone/>
            </a:pPr>
            <a:endParaRPr lang="sl-SI" sz="800" dirty="0" smtClean="0"/>
          </a:p>
          <a:p>
            <a:pPr marL="0" indent="0">
              <a:buNone/>
            </a:pPr>
            <a:endParaRPr lang="sl-SI" sz="800" dirty="0"/>
          </a:p>
          <a:p>
            <a:pPr marL="0" indent="0">
              <a:buNone/>
            </a:pPr>
            <a:endParaRPr lang="sl-SI" sz="800" dirty="0" smtClean="0"/>
          </a:p>
          <a:p>
            <a:pPr marL="0" indent="0">
              <a:buNone/>
            </a:pPr>
            <a:endParaRPr lang="sl-SI" sz="800" dirty="0"/>
          </a:p>
          <a:p>
            <a:pPr marL="0" indent="0">
              <a:buNone/>
            </a:pPr>
            <a:endParaRPr lang="sl-SI" sz="800" dirty="0" smtClean="0"/>
          </a:p>
          <a:p>
            <a:pPr marL="0" indent="0">
              <a:buNone/>
            </a:pPr>
            <a:r>
              <a:rPr lang="sl-SI" sz="800" dirty="0"/>
              <a:t> </a:t>
            </a:r>
            <a:r>
              <a:rPr lang="sl-SI" sz="800" dirty="0" smtClean="0"/>
              <a:t>                       </a:t>
            </a:r>
          </a:p>
          <a:p>
            <a:pPr marL="0" indent="0">
              <a:buNone/>
            </a:pPr>
            <a:endParaRPr lang="sl-SI" sz="800" dirty="0"/>
          </a:p>
          <a:p>
            <a:pPr marL="0" indent="0">
              <a:buNone/>
            </a:pPr>
            <a:endParaRPr lang="sl-SI" sz="800" dirty="0" smtClean="0"/>
          </a:p>
          <a:p>
            <a:pPr marL="0" indent="0">
              <a:buNone/>
            </a:pPr>
            <a:r>
              <a:rPr lang="sl-SI" sz="800" dirty="0"/>
              <a:t> </a:t>
            </a:r>
            <a:endParaRPr lang="sl-SI" sz="800" dirty="0" smtClean="0"/>
          </a:p>
          <a:p>
            <a:pPr marL="0" indent="0">
              <a:buNone/>
            </a:pPr>
            <a:endParaRPr lang="sl-SI" sz="800" dirty="0"/>
          </a:p>
          <a:p>
            <a:pPr marL="0" indent="0">
              <a:buNone/>
            </a:pPr>
            <a:r>
              <a:rPr lang="sl-SI" sz="800" dirty="0" smtClean="0">
                <a:solidFill>
                  <a:schemeClr val="accent6"/>
                </a:solidFill>
              </a:rPr>
              <a:t>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</a:p>
        </p:txBody>
      </p:sp>
      <p:pic>
        <p:nvPicPr>
          <p:cNvPr id="3074" name="Picture 2" descr="C:\Users\HP1\Desktop\imag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664826"/>
            <a:ext cx="2647950" cy="1724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HP1\Desktop\image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4869160"/>
            <a:ext cx="3196183" cy="17566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48423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l-SI" dirty="0" smtClean="0"/>
              <a:t/>
            </a:r>
            <a:br>
              <a:rPr lang="sl-SI" dirty="0" smtClean="0"/>
            </a:br>
            <a:r>
              <a:rPr lang="sl-SI" sz="3100" b="1" u="sng" dirty="0">
                <a:solidFill>
                  <a:schemeClr val="accent6"/>
                </a:solidFill>
              </a:rPr>
              <a:t>ZAPIS V ZVEZEK:</a:t>
            </a:r>
            <a:br>
              <a:rPr lang="sl-SI" sz="3100" b="1" u="sng" dirty="0">
                <a:solidFill>
                  <a:schemeClr val="accent6"/>
                </a:solidFill>
              </a:rPr>
            </a:br>
            <a:r>
              <a:rPr lang="sl-SI" b="1" i="1" dirty="0" smtClean="0">
                <a:solidFill>
                  <a:srgbClr val="00B0F0"/>
                </a:solidFill>
              </a:rPr>
              <a:t>Etiketa </a:t>
            </a:r>
            <a:r>
              <a:rPr lang="sl-SI" b="1" i="1" dirty="0" smtClean="0">
                <a:solidFill>
                  <a:srgbClr val="00B0F0"/>
                </a:solidFill>
              </a:rPr>
              <a:t>na oblačilih</a:t>
            </a:r>
            <a:r>
              <a:rPr lang="sl-SI" b="1" i="1" dirty="0"/>
              <a:t/>
            </a:r>
            <a:br>
              <a:rPr lang="sl-SI" b="1" i="1" dirty="0"/>
            </a:br>
            <a:endParaRPr lang="sl-SI" b="1" i="1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lnSpcReduction="10000"/>
          </a:bodyPr>
          <a:lstStyle/>
          <a:p>
            <a:r>
              <a:rPr lang="sl-SI" b="1" u="sng" dirty="0"/>
              <a:t>3</a:t>
            </a:r>
            <a:r>
              <a:rPr lang="sl-SI" b="1" u="sng" dirty="0" smtClean="0"/>
              <a:t>. naloga</a:t>
            </a:r>
          </a:p>
          <a:p>
            <a:pPr marL="0" indent="0">
              <a:buNone/>
            </a:pPr>
            <a:r>
              <a:rPr lang="sl-SI" b="1" dirty="0" smtClean="0">
                <a:solidFill>
                  <a:srgbClr val="00B0F0"/>
                </a:solidFill>
              </a:rPr>
              <a:t>Poišči svojo najljubšo majico, ki jo že imaš doma.</a:t>
            </a:r>
          </a:p>
          <a:p>
            <a:pPr marL="0" indent="0">
              <a:buNone/>
            </a:pPr>
            <a:r>
              <a:rPr lang="sl-SI" b="1" dirty="0" smtClean="0">
                <a:solidFill>
                  <a:srgbClr val="00B0F0"/>
                </a:solidFill>
              </a:rPr>
              <a:t>Na všiti etiketi imaš podane neke informacije. Preberi jih in z nje prepiši podatke. Kaj ti povedo?</a:t>
            </a:r>
          </a:p>
          <a:p>
            <a:pPr marL="0" indent="0">
              <a:buNone/>
            </a:pPr>
            <a:endParaRPr lang="sl-SI" b="1" dirty="0">
              <a:solidFill>
                <a:srgbClr val="00B0F0"/>
              </a:solidFill>
            </a:endParaRPr>
          </a:p>
          <a:p>
            <a:pPr marL="0" indent="0">
              <a:buNone/>
            </a:pPr>
            <a:endParaRPr lang="sl-SI" b="1" dirty="0" smtClean="0">
              <a:solidFill>
                <a:srgbClr val="00B0F0"/>
              </a:solidFill>
            </a:endParaRPr>
          </a:p>
          <a:p>
            <a:pPr marL="0" indent="0">
              <a:buNone/>
            </a:pPr>
            <a:endParaRPr lang="sl-SI" sz="800" b="1" dirty="0" smtClean="0">
              <a:solidFill>
                <a:srgbClr val="00B0F0"/>
              </a:solidFill>
            </a:endParaRPr>
          </a:p>
          <a:p>
            <a:pPr marL="0" indent="0">
              <a:buNone/>
            </a:pPr>
            <a:endParaRPr lang="sl-SI" sz="800" b="1" dirty="0">
              <a:solidFill>
                <a:srgbClr val="00B0F0"/>
              </a:solidFill>
            </a:endParaRPr>
          </a:p>
          <a:p>
            <a:pPr marL="0" indent="0">
              <a:buNone/>
            </a:pPr>
            <a:endParaRPr lang="sl-SI" sz="800" b="1" dirty="0" smtClean="0">
              <a:solidFill>
                <a:srgbClr val="00B0F0"/>
              </a:solidFill>
            </a:endParaRPr>
          </a:p>
          <a:p>
            <a:pPr marL="0" indent="0">
              <a:buNone/>
            </a:pPr>
            <a:endParaRPr lang="sl-SI" sz="800" b="1" dirty="0">
              <a:solidFill>
                <a:srgbClr val="00B0F0"/>
              </a:solidFill>
            </a:endParaRPr>
          </a:p>
          <a:p>
            <a:pPr marL="0" indent="0">
              <a:buNone/>
            </a:pPr>
            <a:endParaRPr lang="sl-SI" sz="800" b="1" dirty="0" smtClean="0">
              <a:solidFill>
                <a:srgbClr val="00B0F0"/>
              </a:solidFill>
            </a:endParaRPr>
          </a:p>
          <a:p>
            <a:pPr marL="0" indent="0">
              <a:buNone/>
            </a:pPr>
            <a:r>
              <a:rPr lang="sl-SI" sz="800" b="1" dirty="0">
                <a:solidFill>
                  <a:srgbClr val="00B0F0"/>
                </a:solidFill>
              </a:rPr>
              <a:t> </a:t>
            </a:r>
            <a:r>
              <a:rPr lang="sl-SI" sz="800" b="1" dirty="0" smtClean="0">
                <a:solidFill>
                  <a:srgbClr val="00B0F0"/>
                </a:solidFill>
              </a:rPr>
              <a:t>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</a:p>
          <a:p>
            <a:pPr marL="0" indent="0">
              <a:buNone/>
            </a:pPr>
            <a:endParaRPr lang="sl-SI" b="1" dirty="0">
              <a:solidFill>
                <a:srgbClr val="00B0F0"/>
              </a:solidFill>
            </a:endParaRPr>
          </a:p>
          <a:p>
            <a:pPr marL="0" indent="0">
              <a:buNone/>
            </a:pPr>
            <a:endParaRPr lang="sl-SI" b="1" dirty="0" smtClean="0">
              <a:solidFill>
                <a:srgbClr val="00B0F0"/>
              </a:solidFill>
            </a:endParaRPr>
          </a:p>
          <a:p>
            <a:pPr marL="0" indent="0">
              <a:buNone/>
            </a:pPr>
            <a:endParaRPr lang="sl-SI" b="1" dirty="0">
              <a:solidFill>
                <a:srgbClr val="00B0F0"/>
              </a:solidFill>
            </a:endParaRPr>
          </a:p>
        </p:txBody>
      </p:sp>
      <p:pic>
        <p:nvPicPr>
          <p:cNvPr id="2050" name="Picture 2" descr="C:\Users\HP1\Desktop\imag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4125435"/>
            <a:ext cx="2232248" cy="2657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64168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l-SI" sz="3100" b="1" u="sng" dirty="0">
                <a:solidFill>
                  <a:schemeClr val="accent6"/>
                </a:solidFill>
              </a:rPr>
              <a:t>ZAPIS V ZVEZEK:</a:t>
            </a:r>
            <a:r>
              <a:rPr lang="sl-SI" b="1" u="sng" dirty="0">
                <a:solidFill>
                  <a:schemeClr val="accent6"/>
                </a:solidFill>
              </a:rPr>
              <a:t/>
            </a:r>
            <a:br>
              <a:rPr lang="sl-SI" b="1" u="sng" dirty="0">
                <a:solidFill>
                  <a:schemeClr val="accent6"/>
                </a:solidFill>
              </a:rPr>
            </a:br>
            <a:r>
              <a:rPr lang="sl-SI" b="1" i="1" dirty="0" smtClean="0">
                <a:solidFill>
                  <a:srgbClr val="00B0F0"/>
                </a:solidFill>
              </a:rPr>
              <a:t>Kako </a:t>
            </a:r>
            <a:r>
              <a:rPr lang="sl-SI" b="1" i="1" dirty="0" smtClean="0">
                <a:solidFill>
                  <a:srgbClr val="00B0F0"/>
                </a:solidFill>
              </a:rPr>
              <a:t>so označena oblačila in drugi tekstilni izdelki</a:t>
            </a:r>
            <a:endParaRPr lang="sl-SI" b="1" i="1" dirty="0">
              <a:solidFill>
                <a:srgbClr val="00B0F0"/>
              </a:solidFill>
            </a:endParaRP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256584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sl-SI" sz="5600" b="1" u="sng" dirty="0" smtClean="0">
              <a:solidFill>
                <a:schemeClr val="accent6"/>
              </a:solidFill>
            </a:endParaRPr>
          </a:p>
          <a:p>
            <a:pPr marL="0" indent="0">
              <a:buNone/>
            </a:pPr>
            <a:endParaRPr lang="sl-SI" sz="9600" b="1" dirty="0" smtClean="0">
              <a:solidFill>
                <a:schemeClr val="accent6"/>
              </a:solidFill>
            </a:endParaRPr>
          </a:p>
          <a:p>
            <a:pPr marL="0" indent="0">
              <a:buNone/>
            </a:pPr>
            <a:r>
              <a:rPr lang="sl-SI" sz="9600" dirty="0" smtClean="0">
                <a:solidFill>
                  <a:srgbClr val="FF0000"/>
                </a:solidFill>
              </a:rPr>
              <a:t>Proizvajalci jih </a:t>
            </a:r>
            <a:r>
              <a:rPr lang="sl-SI" sz="9600" b="1" u="sng" dirty="0" smtClean="0">
                <a:solidFill>
                  <a:srgbClr val="FF0000"/>
                </a:solidFill>
              </a:rPr>
              <a:t>označijo s podatki</a:t>
            </a:r>
            <a:r>
              <a:rPr lang="sl-SI" sz="9600" dirty="0" smtClean="0"/>
              <a:t>, ki povedo:</a:t>
            </a:r>
          </a:p>
          <a:p>
            <a:pPr>
              <a:buFont typeface="Wingdings" pitchFamily="2" charset="2"/>
              <a:buChar char="Ø"/>
            </a:pPr>
            <a:r>
              <a:rPr lang="sl-SI" sz="9600" dirty="0" smtClean="0"/>
              <a:t>Ime proizvajalca,</a:t>
            </a:r>
          </a:p>
          <a:p>
            <a:pPr>
              <a:buFont typeface="Wingdings" pitchFamily="2" charset="2"/>
              <a:buChar char="Ø"/>
            </a:pPr>
            <a:r>
              <a:rPr lang="sl-SI" sz="9600" dirty="0"/>
              <a:t>v</a:t>
            </a:r>
            <a:r>
              <a:rPr lang="sl-SI" sz="9600" dirty="0" smtClean="0"/>
              <a:t>elikost izdelka,</a:t>
            </a:r>
          </a:p>
          <a:p>
            <a:pPr>
              <a:buFont typeface="Wingdings" pitchFamily="2" charset="2"/>
              <a:buChar char="Ø"/>
            </a:pPr>
            <a:r>
              <a:rPr lang="sl-SI" sz="9600" dirty="0"/>
              <a:t>i</a:t>
            </a:r>
            <a:r>
              <a:rPr lang="sl-SI" sz="9600" dirty="0" smtClean="0"/>
              <a:t>z kakšnega materiala (surovine) je izdelano,</a:t>
            </a:r>
          </a:p>
          <a:p>
            <a:pPr>
              <a:buFont typeface="Wingdings" pitchFamily="2" charset="2"/>
              <a:buChar char="Ø"/>
            </a:pPr>
            <a:r>
              <a:rPr lang="sl-SI" sz="9600" dirty="0"/>
              <a:t>p</a:t>
            </a:r>
            <a:r>
              <a:rPr lang="sl-SI" sz="9600" dirty="0" smtClean="0"/>
              <a:t>ogoji vzdrževanja (pranje, sušenje, likanje,…)</a:t>
            </a:r>
          </a:p>
          <a:p>
            <a:pPr>
              <a:buFont typeface="Wingdings" pitchFamily="2" charset="2"/>
              <a:buChar char="Ø"/>
            </a:pPr>
            <a:endParaRPr lang="sl-SI" sz="9600" dirty="0"/>
          </a:p>
          <a:p>
            <a:pPr marL="0" indent="0">
              <a:buNone/>
            </a:pPr>
            <a:r>
              <a:rPr lang="sl-SI" sz="9600" b="1" u="sng" dirty="0"/>
              <a:t>4</a:t>
            </a:r>
            <a:r>
              <a:rPr lang="sl-SI" sz="9600" b="1" u="sng" dirty="0" smtClean="0"/>
              <a:t>. naloga</a:t>
            </a:r>
          </a:p>
          <a:p>
            <a:pPr marL="0" indent="0">
              <a:buNone/>
            </a:pPr>
            <a:r>
              <a:rPr lang="sl-SI" sz="9600" b="1" dirty="0" smtClean="0">
                <a:solidFill>
                  <a:srgbClr val="00B0F0"/>
                </a:solidFill>
              </a:rPr>
              <a:t>Primerjaj z etiketo s tvoje majice. So na njej navedeni  vsi ti podatki? Kaj meniš, zakaj?</a:t>
            </a:r>
          </a:p>
          <a:p>
            <a:pPr marL="0" indent="0">
              <a:buNone/>
            </a:pPr>
            <a:r>
              <a:rPr lang="sl-SI" sz="9600" b="1" u="sng" dirty="0" smtClean="0"/>
              <a:t>5. naloga</a:t>
            </a:r>
          </a:p>
          <a:p>
            <a:pPr marL="0" indent="0">
              <a:buNone/>
            </a:pPr>
            <a:r>
              <a:rPr lang="sl-SI" sz="9600" b="1" i="1" dirty="0" smtClean="0">
                <a:solidFill>
                  <a:srgbClr val="00B0F0"/>
                </a:solidFill>
              </a:rPr>
              <a:t>Po </a:t>
            </a:r>
            <a:r>
              <a:rPr lang="sl-SI" sz="9600" b="1" i="1" dirty="0">
                <a:solidFill>
                  <a:srgbClr val="00B0F0"/>
                </a:solidFill>
              </a:rPr>
              <a:t>svoji zamisli </a:t>
            </a:r>
            <a:r>
              <a:rPr lang="sl-SI" sz="9600" b="1" i="1" u="sng" dirty="0">
                <a:solidFill>
                  <a:srgbClr val="00B0F0"/>
                </a:solidFill>
              </a:rPr>
              <a:t>nariši ETIKETO </a:t>
            </a:r>
            <a:r>
              <a:rPr lang="sl-SI" sz="9600" b="1" i="1" dirty="0">
                <a:solidFill>
                  <a:srgbClr val="00B0F0"/>
                </a:solidFill>
              </a:rPr>
              <a:t>za poljubno </a:t>
            </a:r>
            <a:r>
              <a:rPr lang="sl-SI" sz="9600" b="1" i="1" dirty="0" smtClean="0">
                <a:solidFill>
                  <a:srgbClr val="00B0F0"/>
                </a:solidFill>
              </a:rPr>
              <a:t>oblačilo.</a:t>
            </a:r>
            <a:endParaRPr lang="sl-SI" sz="9600" b="1" dirty="0" smtClean="0">
              <a:solidFill>
                <a:srgbClr val="00B0F0"/>
              </a:solidFill>
            </a:endParaRPr>
          </a:p>
          <a:p>
            <a:pPr marL="0" indent="0">
              <a:buNone/>
            </a:pPr>
            <a:endParaRPr lang="sl-SI" sz="9600" b="1" dirty="0">
              <a:solidFill>
                <a:srgbClr val="00B0F0"/>
              </a:solidFill>
            </a:endParaRPr>
          </a:p>
          <a:p>
            <a:pPr marL="0" indent="0">
              <a:buNone/>
            </a:pPr>
            <a:endParaRPr lang="sl-SI" sz="9600" b="1" dirty="0" smtClean="0">
              <a:solidFill>
                <a:srgbClr val="00B0F0"/>
              </a:solidFill>
            </a:endParaRPr>
          </a:p>
          <a:p>
            <a:pPr marL="0" indent="0">
              <a:buNone/>
            </a:pPr>
            <a:endParaRPr lang="sl-SI" sz="9600" b="1" dirty="0" smtClean="0">
              <a:solidFill>
                <a:srgbClr val="00B0F0"/>
              </a:solidFill>
            </a:endParaRPr>
          </a:p>
          <a:p>
            <a:pPr marL="0" indent="0">
              <a:buNone/>
            </a:pPr>
            <a:endParaRPr lang="sl-SI" sz="9600" b="1" dirty="0">
              <a:solidFill>
                <a:srgbClr val="00B0F0"/>
              </a:solidFill>
            </a:endParaRPr>
          </a:p>
          <a:p>
            <a:pPr marL="0" indent="0">
              <a:buNone/>
            </a:pPr>
            <a:r>
              <a:rPr lang="sl-SI" sz="9600" b="1" dirty="0" smtClean="0">
                <a:solidFill>
                  <a:srgbClr val="00B0F0"/>
                </a:solidFill>
              </a:rPr>
              <a:t>                                                                         </a:t>
            </a:r>
          </a:p>
          <a:p>
            <a:pPr marL="0" indent="0">
              <a:buNone/>
            </a:pPr>
            <a:endParaRPr lang="sl-SI" sz="800" b="1" dirty="0">
              <a:solidFill>
                <a:srgbClr val="00B0F0"/>
              </a:solidFill>
            </a:endParaRPr>
          </a:p>
          <a:p>
            <a:pPr marL="0" indent="0">
              <a:buNone/>
            </a:pPr>
            <a:endParaRPr lang="sl-SI" sz="800" b="1" dirty="0" smtClean="0">
              <a:solidFill>
                <a:srgbClr val="00B0F0"/>
              </a:solidFill>
            </a:endParaRPr>
          </a:p>
          <a:p>
            <a:pPr marL="0" indent="0">
              <a:buNone/>
            </a:pPr>
            <a:endParaRPr lang="sl-SI" sz="800" b="1" dirty="0">
              <a:solidFill>
                <a:srgbClr val="00B0F0"/>
              </a:solidFill>
            </a:endParaRPr>
          </a:p>
          <a:p>
            <a:pPr marL="0" indent="0">
              <a:buNone/>
            </a:pPr>
            <a:endParaRPr lang="sl-SI" sz="1300" b="1" dirty="0">
              <a:solidFill>
                <a:srgbClr val="00B0F0"/>
              </a:solidFill>
            </a:endParaRPr>
          </a:p>
          <a:p>
            <a:pPr marL="0" indent="0">
              <a:buNone/>
            </a:pPr>
            <a:r>
              <a:rPr lang="sl-SI" sz="1300" b="1" dirty="0" smtClean="0">
                <a:solidFill>
                  <a:srgbClr val="00B0F0"/>
                </a:solidFill>
              </a:rPr>
              <a:t>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</a:p>
          <a:p>
            <a:pPr marL="0" indent="0">
              <a:buNone/>
            </a:pPr>
            <a:endParaRPr lang="sl-SI" sz="1100" dirty="0" smtClean="0"/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318604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</TotalTime>
  <Words>230</Words>
  <Application>Microsoft Office PowerPoint</Application>
  <PresentationFormat>Diaprojekcija na zaslonu (4:3)</PresentationFormat>
  <Paragraphs>78</Paragraphs>
  <Slides>5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3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5</vt:i4>
      </vt:variant>
    </vt:vector>
  </HeadingPairs>
  <TitlesOfParts>
    <vt:vector size="9" baseType="lpstr">
      <vt:lpstr>Arial</vt:lpstr>
      <vt:lpstr>Calibri</vt:lpstr>
      <vt:lpstr>Wingdings</vt:lpstr>
      <vt:lpstr>Officeova tema</vt:lpstr>
      <vt:lpstr>NAKUPOVANJE  IN  OZNAČEVANJE          OBLAČIL</vt:lpstr>
      <vt:lpstr>ZAPIS V ZVEZEK: Gremo v trgovino</vt:lpstr>
      <vt:lpstr>ZAPIS V ZVEZEK: </vt:lpstr>
      <vt:lpstr> ZAPIS V ZVEZEK: Etiketa na oblačilih </vt:lpstr>
      <vt:lpstr>ZAPIS V ZVEZEK: Kako so označena oblačila in drugi tekstilni izdelki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NAKUPOVANJE  IN  OZNAČEVANJE  OBLAČIL</dc:title>
  <dc:creator>HP1</dc:creator>
  <cp:lastModifiedBy>Mateja</cp:lastModifiedBy>
  <cp:revision>26</cp:revision>
  <dcterms:created xsi:type="dcterms:W3CDTF">2020-05-18T09:19:07Z</dcterms:created>
  <dcterms:modified xsi:type="dcterms:W3CDTF">2020-05-24T15:52:09Z</dcterms:modified>
</cp:coreProperties>
</file>