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0" r:id="rId4"/>
    <p:sldId id="263" r:id="rId5"/>
    <p:sldId id="265" r:id="rId6"/>
    <p:sldId id="258" r:id="rId7"/>
    <p:sldId id="266" r:id="rId8"/>
    <p:sldId id="268" r:id="rId9"/>
    <p:sldId id="264" r:id="rId10"/>
    <p:sldId id="279" r:id="rId11"/>
    <p:sldId id="267" r:id="rId12"/>
    <p:sldId id="280" r:id="rId13"/>
    <p:sldId id="281" r:id="rId14"/>
    <p:sldId id="282" r:id="rId15"/>
    <p:sldId id="261" r:id="rId16"/>
    <p:sldId id="273" r:id="rId17"/>
    <p:sldId id="271" r:id="rId18"/>
    <p:sldId id="27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75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sl-SI"/>
              <a:t>Kliknite, če želite urediti slog naslova matrice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12/16/2020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sl-SI"/>
              <a:t>Kliknite, če želite urediti slog naslova matrice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sl-SI"/>
              <a:t>Kliknite ikono, če želite dodati sliko</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12/16/2020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sl-SI"/>
              <a:t>Kliknite, če želite urediti slog naslova matrice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12/16/2020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sl-SI"/>
              <a:t>Kliknite, če želite urediti slog naslova matrice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12/16/2020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sl-SI"/>
              <a:t>Kliknite, če želite urediti slog naslova matrice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12/16/2020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olpec">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sl-SI"/>
              <a:t>Kliknite, če želite urediti slog naslova matrice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za urejanje slogov besedila matrice</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za urejanje slogov besedila matrice</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za urejanje slogov besedila matrice</a:t>
            </a:r>
          </a:p>
        </p:txBody>
      </p:sp>
      <p:sp>
        <p:nvSpPr>
          <p:cNvPr id="3" name="Date Placeholder 2"/>
          <p:cNvSpPr>
            <a:spLocks noGrp="1"/>
          </p:cNvSpPr>
          <p:nvPr>
            <p:ph type="dt" sz="half" idx="10"/>
          </p:nvPr>
        </p:nvSpPr>
        <p:spPr/>
        <p:txBody>
          <a:bodyPr/>
          <a:lstStyle/>
          <a:p>
            <a:fld id="{48A87A34-81AB-432B-8DAE-1953F412C126}" type="datetimeFigureOut">
              <a:rPr lang="en-US" dirty="0"/>
              <a:t>12/16/2020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olpec s tremi slikami">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sl-SI"/>
              <a:t>Kliknite, če želite urediti slog naslova matrice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sl-SI"/>
              <a:t>Kliknite ikono, če želite dodati sliko</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za urejanje slogov besedila matrice</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sl-SI"/>
              <a:t>Kliknite ikono, če želite dodati sliko</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za urejanje slogov besedila matrice</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sl-SI"/>
              <a:t>Kliknite ikono, če želite dodati sliko</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za urejanje slogov besedila matrice</a:t>
            </a:r>
          </a:p>
        </p:txBody>
      </p:sp>
      <p:sp>
        <p:nvSpPr>
          <p:cNvPr id="3" name="Date Placeholder 2"/>
          <p:cNvSpPr>
            <a:spLocks noGrp="1"/>
          </p:cNvSpPr>
          <p:nvPr>
            <p:ph type="dt" sz="half" idx="10"/>
          </p:nvPr>
        </p:nvSpPr>
        <p:spPr/>
        <p:txBody>
          <a:bodyPr/>
          <a:lstStyle/>
          <a:p>
            <a:fld id="{48A87A34-81AB-432B-8DAE-1953F412C126}" type="datetimeFigureOut">
              <a:rPr lang="en-US" dirty="0"/>
              <a:t>12/16/2020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Vertical Text Placeholder 2"/>
          <p:cNvSpPr>
            <a:spLocks noGrp="1"/>
          </p:cNvSpPr>
          <p:nvPr>
            <p:ph type="body" orient="vert" idx="1"/>
          </p:nvPr>
        </p:nvSpPr>
        <p:spPr/>
        <p:txBody>
          <a:bodyPr vert="eaVert" ancho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sl-SI"/>
              <a:t>Kliknite, če želite urediti slog naslova matrice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sl-SI"/>
              <a:t>Kliknite, če želite urediti slog naslova matrice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48A87A34-81AB-432B-8DAE-1953F412C126}" type="datetimeFigureOut">
              <a:rPr lang="en-US" dirty="0"/>
              <a:t>12/16/2020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sl-SI"/>
              <a:t>Kliknite, če želite urediti slog naslova matrice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Content Placeholder 3"/>
          <p:cNvSpPr>
            <a:spLocks noGrp="1"/>
          </p:cNvSpPr>
          <p:nvPr>
            <p:ph sz="half" idx="2"/>
          </p:nvPr>
        </p:nvSpPr>
        <p:spPr>
          <a:xfrm>
            <a:off x="1141410" y="3073397"/>
            <a:ext cx="4878391" cy="2717801"/>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Content Placeholder 5"/>
          <p:cNvSpPr>
            <a:spLocks noGrp="1"/>
          </p:cNvSpPr>
          <p:nvPr>
            <p:ph sz="quarter" idx="4"/>
          </p:nvPr>
        </p:nvSpPr>
        <p:spPr>
          <a:xfrm>
            <a:off x="6172200" y="3073397"/>
            <a:ext cx="4875210" cy="2717801"/>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sl-SI"/>
              <a:t>Kliknite, če želite urediti slog naslova matrice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12/16/2020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sl-SI"/>
              <a:t>Kliknite, če želite urediti slog naslova matrice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12/16/2020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12/16/2020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pinterest.com/pin/437764026282234829/"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79826FD-E4FC-41B2-9669-E3BE7E9641B3}"/>
              </a:ext>
            </a:extLst>
          </p:cNvPr>
          <p:cNvSpPr>
            <a:spLocks noGrp="1"/>
          </p:cNvSpPr>
          <p:nvPr>
            <p:ph type="ctrTitle"/>
          </p:nvPr>
        </p:nvSpPr>
        <p:spPr>
          <a:xfrm>
            <a:off x="1480457" y="792479"/>
            <a:ext cx="6965026" cy="5181601"/>
          </a:xfrm>
        </p:spPr>
        <p:txBody>
          <a:bodyPr>
            <a:normAutofit fontScale="90000"/>
          </a:bodyPr>
          <a:lstStyle/>
          <a:p>
            <a:pPr algn="ctr">
              <a:lnSpc>
                <a:spcPct val="150000"/>
              </a:lnSpc>
            </a:pPr>
            <a:r>
              <a:rPr lang="sl-SI" b="1" dirty="0" smtClean="0">
                <a:solidFill>
                  <a:srgbClr val="66FF33"/>
                </a:solidFill>
                <a:effectLst>
                  <a:outerShdw blurRad="38100" dist="38100" dir="2700000" algn="tl">
                    <a:srgbClr val="000000">
                      <a:alpha val="43137"/>
                    </a:srgbClr>
                  </a:outerShdw>
                </a:effectLst>
                <a:latin typeface="Bookman Old Style" panose="02050604050505020204" pitchFamily="18" charset="0"/>
              </a:rPr>
              <a:t/>
            </a:r>
            <a:br>
              <a:rPr lang="sl-SI" b="1" dirty="0" smtClean="0">
                <a:solidFill>
                  <a:srgbClr val="66FF33"/>
                </a:solidFill>
                <a:effectLst>
                  <a:outerShdw blurRad="38100" dist="38100" dir="2700000" algn="tl">
                    <a:srgbClr val="000000">
                      <a:alpha val="43137"/>
                    </a:srgbClr>
                  </a:outerShdw>
                </a:effectLst>
                <a:latin typeface="Bookman Old Style" panose="02050604050505020204" pitchFamily="18" charset="0"/>
              </a:rPr>
            </a:br>
            <a:r>
              <a:rPr lang="sl-SI" b="1" dirty="0">
                <a:solidFill>
                  <a:srgbClr val="66FF33"/>
                </a:solidFill>
                <a:effectLst>
                  <a:outerShdw blurRad="38100" dist="38100" dir="2700000" algn="tl">
                    <a:srgbClr val="000000">
                      <a:alpha val="43137"/>
                    </a:srgbClr>
                  </a:outerShdw>
                </a:effectLst>
                <a:latin typeface="Bookman Old Style" panose="02050604050505020204" pitchFamily="18" charset="0"/>
              </a:rPr>
              <a:t/>
            </a:r>
            <a:br>
              <a:rPr lang="sl-SI" b="1" dirty="0">
                <a:solidFill>
                  <a:srgbClr val="66FF33"/>
                </a:solidFill>
                <a:effectLst>
                  <a:outerShdw blurRad="38100" dist="38100" dir="2700000" algn="tl">
                    <a:srgbClr val="000000">
                      <a:alpha val="43137"/>
                    </a:srgbClr>
                  </a:outerShdw>
                </a:effectLst>
                <a:latin typeface="Bookman Old Style" panose="02050604050505020204" pitchFamily="18" charset="0"/>
              </a:rPr>
            </a:br>
            <a:r>
              <a:rPr lang="sl-SI" b="1" dirty="0" smtClean="0">
                <a:solidFill>
                  <a:srgbClr val="66FF33"/>
                </a:solidFill>
                <a:effectLst>
                  <a:outerShdw blurRad="38100" dist="38100" dir="2700000" algn="tl">
                    <a:srgbClr val="000000">
                      <a:alpha val="43137"/>
                    </a:srgbClr>
                  </a:outerShdw>
                </a:effectLst>
                <a:latin typeface="Bookman Old Style" panose="02050604050505020204" pitchFamily="18" charset="0"/>
              </a:rPr>
              <a:t/>
            </a:r>
            <a:br>
              <a:rPr lang="sl-SI" b="1" dirty="0" smtClean="0">
                <a:solidFill>
                  <a:srgbClr val="66FF33"/>
                </a:solidFill>
                <a:effectLst>
                  <a:outerShdw blurRad="38100" dist="38100" dir="2700000" algn="tl">
                    <a:srgbClr val="000000">
                      <a:alpha val="43137"/>
                    </a:srgbClr>
                  </a:outerShdw>
                </a:effectLst>
                <a:latin typeface="Bookman Old Style" panose="02050604050505020204" pitchFamily="18" charset="0"/>
              </a:rPr>
            </a:br>
            <a:r>
              <a:rPr lang="sl-SI" b="1" dirty="0">
                <a:solidFill>
                  <a:srgbClr val="66FF33"/>
                </a:solidFill>
                <a:effectLst>
                  <a:outerShdw blurRad="38100" dist="38100" dir="2700000" algn="tl">
                    <a:srgbClr val="000000">
                      <a:alpha val="43137"/>
                    </a:srgbClr>
                  </a:outerShdw>
                </a:effectLst>
                <a:latin typeface="Bookman Old Style" panose="02050604050505020204" pitchFamily="18" charset="0"/>
              </a:rPr>
              <a:t/>
            </a:r>
            <a:br>
              <a:rPr lang="sl-SI" b="1" dirty="0">
                <a:solidFill>
                  <a:srgbClr val="66FF33"/>
                </a:solidFill>
                <a:effectLst>
                  <a:outerShdw blurRad="38100" dist="38100" dir="2700000" algn="tl">
                    <a:srgbClr val="000000">
                      <a:alpha val="43137"/>
                    </a:srgbClr>
                  </a:outerShdw>
                </a:effectLst>
                <a:latin typeface="Bookman Old Style" panose="02050604050505020204" pitchFamily="18" charset="0"/>
              </a:rPr>
            </a:br>
            <a:r>
              <a:rPr lang="sl-SI" b="1" dirty="0" smtClean="0">
                <a:solidFill>
                  <a:srgbClr val="66FF33"/>
                </a:solidFill>
                <a:effectLst>
                  <a:outerShdw blurRad="38100" dist="38100" dir="2700000" algn="tl">
                    <a:srgbClr val="000000">
                      <a:alpha val="43137"/>
                    </a:srgbClr>
                  </a:outerShdw>
                </a:effectLst>
                <a:latin typeface="Bookman Old Style" panose="02050604050505020204" pitchFamily="18" charset="0"/>
              </a:rPr>
              <a:t>TEHNIŠKI </a:t>
            </a:r>
            <a:r>
              <a:rPr lang="sl-SI" b="1" dirty="0">
                <a:solidFill>
                  <a:srgbClr val="66FF33"/>
                </a:solidFill>
                <a:effectLst>
                  <a:outerShdw blurRad="38100" dist="38100" dir="2700000" algn="tl">
                    <a:srgbClr val="000000">
                      <a:alpha val="43137"/>
                    </a:srgbClr>
                  </a:outerShdw>
                </a:effectLst>
                <a:latin typeface="Bookman Old Style" panose="02050604050505020204" pitchFamily="18" charset="0"/>
              </a:rPr>
              <a:t>DAN:</a:t>
            </a:r>
            <a:br>
              <a:rPr lang="sl-SI" b="1" dirty="0">
                <a:solidFill>
                  <a:srgbClr val="66FF33"/>
                </a:solidFill>
                <a:effectLst>
                  <a:outerShdw blurRad="38100" dist="38100" dir="2700000" algn="tl">
                    <a:srgbClr val="000000">
                      <a:alpha val="43137"/>
                    </a:srgbClr>
                  </a:outerShdw>
                </a:effectLst>
                <a:latin typeface="Bookman Old Style" panose="02050604050505020204" pitchFamily="18" charset="0"/>
              </a:rPr>
            </a:br>
            <a:r>
              <a:rPr lang="sl-SI" b="1" dirty="0" smtClean="0">
                <a:solidFill>
                  <a:srgbClr val="66FF33"/>
                </a:solidFill>
                <a:effectLst>
                  <a:outerShdw blurRad="38100" dist="38100" dir="2700000" algn="tl">
                    <a:srgbClr val="000000">
                      <a:alpha val="43137"/>
                    </a:srgbClr>
                  </a:outerShdw>
                </a:effectLst>
                <a:latin typeface="Bookman Old Style" panose="02050604050505020204" pitchFamily="18" charset="0"/>
              </a:rPr>
              <a:t/>
            </a:r>
            <a:br>
              <a:rPr lang="sl-SI" b="1" dirty="0" smtClean="0">
                <a:solidFill>
                  <a:srgbClr val="66FF33"/>
                </a:solidFill>
                <a:effectLst>
                  <a:outerShdw blurRad="38100" dist="38100" dir="2700000" algn="tl">
                    <a:srgbClr val="000000">
                      <a:alpha val="43137"/>
                    </a:srgbClr>
                  </a:outerShdw>
                </a:effectLst>
                <a:latin typeface="Bookman Old Style" panose="02050604050505020204" pitchFamily="18" charset="0"/>
              </a:rPr>
            </a:br>
            <a:r>
              <a:rPr lang="sl-SI" b="1" cap="none" dirty="0" smtClean="0">
                <a:solidFill>
                  <a:srgbClr val="66FF33"/>
                </a:solidFill>
                <a:effectLst>
                  <a:outerShdw blurRad="38100" dist="38100" dir="2700000" algn="tl">
                    <a:srgbClr val="000000">
                      <a:alpha val="43137"/>
                    </a:srgbClr>
                  </a:outerShdw>
                </a:effectLst>
                <a:latin typeface="Bookman Old Style" panose="02050604050505020204" pitchFamily="18" charset="0"/>
              </a:rPr>
              <a:t>Praznično</a:t>
            </a:r>
            <a:br>
              <a:rPr lang="sl-SI" b="1" cap="none" dirty="0" smtClean="0">
                <a:solidFill>
                  <a:srgbClr val="66FF33"/>
                </a:solidFill>
                <a:effectLst>
                  <a:outerShdw blurRad="38100" dist="38100" dir="2700000" algn="tl">
                    <a:srgbClr val="000000">
                      <a:alpha val="43137"/>
                    </a:srgbClr>
                  </a:outerShdw>
                </a:effectLst>
                <a:latin typeface="Bookman Old Style" panose="02050604050505020204" pitchFamily="18" charset="0"/>
              </a:rPr>
            </a:br>
            <a:r>
              <a:rPr lang="sl-SI" b="1" cap="none" dirty="0" smtClean="0">
                <a:solidFill>
                  <a:srgbClr val="66FF33"/>
                </a:solidFill>
                <a:effectLst>
                  <a:outerShdw blurRad="38100" dist="38100" dir="2700000" algn="tl">
                    <a:srgbClr val="000000">
                      <a:alpha val="43137"/>
                    </a:srgbClr>
                  </a:outerShdw>
                </a:effectLst>
                <a:latin typeface="Bookman Old Style" panose="02050604050505020204" pitchFamily="18" charset="0"/>
              </a:rPr>
              <a:t>ustvarjanje </a:t>
            </a:r>
            <a:r>
              <a:rPr lang="sl-SI" b="1" cap="none" dirty="0">
                <a:solidFill>
                  <a:srgbClr val="66FF33"/>
                </a:solidFill>
                <a:effectLst>
                  <a:outerShdw blurRad="38100" dist="38100" dir="2700000" algn="tl">
                    <a:srgbClr val="000000">
                      <a:alpha val="43137"/>
                    </a:srgbClr>
                  </a:outerShdw>
                </a:effectLst>
                <a:latin typeface="Bookman Old Style" panose="02050604050505020204" pitchFamily="18" charset="0"/>
              </a:rPr>
              <a:t/>
            </a:r>
            <a:br>
              <a:rPr lang="sl-SI" b="1" cap="none" dirty="0">
                <a:solidFill>
                  <a:srgbClr val="66FF33"/>
                </a:solidFill>
                <a:effectLst>
                  <a:outerShdw blurRad="38100" dist="38100" dir="2700000" algn="tl">
                    <a:srgbClr val="000000">
                      <a:alpha val="43137"/>
                    </a:srgbClr>
                  </a:outerShdw>
                </a:effectLst>
                <a:latin typeface="Bookman Old Style" panose="02050604050505020204" pitchFamily="18" charset="0"/>
              </a:rPr>
            </a:br>
            <a:endParaRPr lang="sl-SI" b="1" dirty="0">
              <a:solidFill>
                <a:srgbClr val="66FF33"/>
              </a:solidFill>
              <a:effectLst>
                <a:outerShdw blurRad="38100" dist="38100" dir="2700000" algn="tl">
                  <a:srgbClr val="000000">
                    <a:alpha val="43137"/>
                  </a:srgbClr>
                </a:outerShdw>
              </a:effectLst>
              <a:latin typeface="Bookman Old Style" panose="02050604050505020204" pitchFamily="18" charset="0"/>
            </a:endParaRPr>
          </a:p>
        </p:txBody>
      </p:sp>
      <p:sp>
        <p:nvSpPr>
          <p:cNvPr id="3" name="Podnaslov 2">
            <a:extLst>
              <a:ext uri="{FF2B5EF4-FFF2-40B4-BE49-F238E27FC236}">
                <a16:creationId xmlns:a16="http://schemas.microsoft.com/office/drawing/2014/main" id="{99860488-8D6C-4364-93CC-972E4B47FBAE}"/>
              </a:ext>
            </a:extLst>
          </p:cNvPr>
          <p:cNvSpPr>
            <a:spLocks noGrp="1"/>
          </p:cNvSpPr>
          <p:nvPr>
            <p:ph type="subTitle" idx="1"/>
          </p:nvPr>
        </p:nvSpPr>
        <p:spPr>
          <a:xfrm>
            <a:off x="2116121" y="6438454"/>
            <a:ext cx="2083017" cy="419546"/>
          </a:xfrm>
        </p:spPr>
        <p:txBody>
          <a:bodyPr>
            <a:normAutofit fontScale="92500" lnSpcReduction="10000"/>
          </a:bodyPr>
          <a:lstStyle/>
          <a:p>
            <a:r>
              <a:rPr lang="sl-SI" cap="none" dirty="0" smtClean="0">
                <a:solidFill>
                  <a:srgbClr val="66FF33"/>
                </a:solidFill>
                <a:effectLst>
                  <a:outerShdw blurRad="38100" dist="38100" dir="2700000" algn="tl">
                    <a:srgbClr val="000000">
                      <a:alpha val="43137"/>
                    </a:srgbClr>
                  </a:outerShdw>
                </a:effectLst>
                <a:latin typeface="Bookman Old Style" panose="02050604050505020204" pitchFamily="18" charset="0"/>
              </a:rPr>
              <a:t>Tea </a:t>
            </a:r>
            <a:r>
              <a:rPr lang="sl-SI" cap="none" dirty="0" err="1" smtClean="0">
                <a:solidFill>
                  <a:srgbClr val="66FF33"/>
                </a:solidFill>
                <a:effectLst>
                  <a:outerShdw blurRad="38100" dist="38100" dir="2700000" algn="tl">
                    <a:srgbClr val="000000">
                      <a:alpha val="43137"/>
                    </a:srgbClr>
                  </a:outerShdw>
                </a:effectLst>
                <a:latin typeface="Bookman Old Style" panose="02050604050505020204" pitchFamily="18" charset="0"/>
              </a:rPr>
              <a:t>Zbičajnik</a:t>
            </a:r>
            <a:endParaRPr lang="sl-SI" cap="none" dirty="0">
              <a:solidFill>
                <a:srgbClr val="66FF33"/>
              </a:solidFill>
              <a:effectLst>
                <a:outerShdw blurRad="38100" dist="38100" dir="2700000" algn="tl">
                  <a:srgbClr val="000000">
                    <a:alpha val="43137"/>
                  </a:srgbClr>
                </a:outerShdw>
              </a:effectLst>
              <a:latin typeface="Bookman Old Style" panose="02050604050505020204" pitchFamily="18" charset="0"/>
            </a:endParaRPr>
          </a:p>
        </p:txBody>
      </p:sp>
      <p:pic>
        <p:nvPicPr>
          <p:cNvPr id="5" name="Slika 4">
            <a:extLst>
              <a:ext uri="{FF2B5EF4-FFF2-40B4-BE49-F238E27FC236}">
                <a16:creationId xmlns:a16="http://schemas.microsoft.com/office/drawing/2014/main" id="{DEA4534E-FC03-4140-B2C9-403675436D73}"/>
              </a:ext>
            </a:extLst>
          </p:cNvPr>
          <p:cNvPicPr>
            <a:picLocks noChangeAspect="1"/>
          </p:cNvPicPr>
          <p:nvPr/>
        </p:nvPicPr>
        <p:blipFill>
          <a:blip r:embed="rId2"/>
          <a:stretch>
            <a:fillRect/>
          </a:stretch>
        </p:blipFill>
        <p:spPr>
          <a:xfrm>
            <a:off x="7897031" y="2756347"/>
            <a:ext cx="4294969" cy="4101653"/>
          </a:xfrm>
          <a:prstGeom prst="rect">
            <a:avLst/>
          </a:prstGeom>
        </p:spPr>
      </p:pic>
    </p:spTree>
    <p:extLst>
      <p:ext uri="{BB962C8B-B14F-4D97-AF65-F5344CB8AC3E}">
        <p14:creationId xmlns:p14="http://schemas.microsoft.com/office/powerpoint/2010/main" val="26489895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200" dirty="0" err="1" smtClean="0">
                <a:solidFill>
                  <a:srgbClr val="92D050"/>
                </a:solidFill>
                <a:latin typeface="Bookman Old Style" panose="02050604050505020204" pitchFamily="18" charset="0"/>
              </a:rPr>
              <a:t>VOŠČiLNICE</a:t>
            </a:r>
            <a:r>
              <a:rPr lang="sl-SI" sz="3200" dirty="0" smtClean="0">
                <a:solidFill>
                  <a:srgbClr val="92D050"/>
                </a:solidFill>
                <a:latin typeface="Bookman Old Style" panose="02050604050505020204" pitchFamily="18" charset="0"/>
              </a:rPr>
              <a:t> NAREJENE S PRSTNIMI ODTISI</a:t>
            </a:r>
            <a:endParaRPr lang="sl-SI" sz="3200" dirty="0">
              <a:solidFill>
                <a:srgbClr val="92D050"/>
              </a:solidFill>
              <a:latin typeface="Bookman Old Style" panose="02050604050505020204" pitchFamily="18" charset="0"/>
            </a:endParaRPr>
          </a:p>
        </p:txBody>
      </p:sp>
      <p:sp>
        <p:nvSpPr>
          <p:cNvPr id="3" name="Označba mesta besedila 2"/>
          <p:cNvSpPr>
            <a:spLocks noGrp="1"/>
          </p:cNvSpPr>
          <p:nvPr>
            <p:ph type="body" idx="1"/>
          </p:nvPr>
        </p:nvSpPr>
        <p:spPr/>
        <p:txBody>
          <a:bodyPr/>
          <a:lstStyle/>
          <a:p>
            <a:r>
              <a:rPr lang="sl-SI" dirty="0" smtClean="0"/>
              <a:t>Sarine voščilnice</a:t>
            </a:r>
            <a:r>
              <a:rPr lang="sl-SI" dirty="0" smtClean="0">
                <a:sym typeface="Wingdings" panose="05000000000000000000" pitchFamily="2" charset="2"/>
              </a:rPr>
              <a:t></a:t>
            </a:r>
          </a:p>
          <a:p>
            <a:endParaRPr lang="sl-SI" dirty="0"/>
          </a:p>
        </p:txBody>
      </p:sp>
      <p:pic>
        <p:nvPicPr>
          <p:cNvPr id="7" name="Označba mesta vsebine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68740" y="3073400"/>
            <a:ext cx="3623733" cy="2717800"/>
          </a:xfrm>
        </p:spPr>
      </p:pic>
      <p:sp>
        <p:nvSpPr>
          <p:cNvPr id="5" name="Označba mesta besedila 4"/>
          <p:cNvSpPr>
            <a:spLocks noGrp="1"/>
          </p:cNvSpPr>
          <p:nvPr>
            <p:ph type="body" sz="quarter" idx="3"/>
          </p:nvPr>
        </p:nvSpPr>
        <p:spPr/>
        <p:txBody>
          <a:bodyPr/>
          <a:lstStyle/>
          <a:p>
            <a:endParaRPr lang="sl-SI"/>
          </a:p>
        </p:txBody>
      </p:sp>
      <p:pic>
        <p:nvPicPr>
          <p:cNvPr id="8" name="Označba mesta vsebine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rot="10800000">
            <a:off x="6497816" y="2249485"/>
            <a:ext cx="3623733" cy="2717800"/>
          </a:xfrm>
        </p:spPr>
      </p:pic>
    </p:spTree>
    <p:extLst>
      <p:ext uri="{BB962C8B-B14F-4D97-AF65-F5344CB8AC3E}">
        <p14:creationId xmlns:p14="http://schemas.microsoft.com/office/powerpoint/2010/main" val="36023195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32AE60A-0441-47CF-8AD5-2C8F27F2DBFC}"/>
              </a:ext>
            </a:extLst>
          </p:cNvPr>
          <p:cNvSpPr txBox="1">
            <a:spLocks/>
          </p:cNvSpPr>
          <p:nvPr/>
        </p:nvSpPr>
        <p:spPr>
          <a:xfrm>
            <a:off x="1885025" y="143115"/>
            <a:ext cx="5063231" cy="754602"/>
          </a:xfrm>
          <a:prstGeom prst="rect">
            <a:avLst/>
          </a:prstGeom>
        </p:spPr>
        <p:txBody>
          <a:bodyP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algn="ctr" defTabSz="914400" rtl="0" eaLnBrk="1" fontAlgn="auto" latinLnBrk="0" hangingPunct="1">
              <a:lnSpc>
                <a:spcPct val="170000"/>
              </a:lnSpc>
              <a:spcBef>
                <a:spcPct val="0"/>
              </a:spcBef>
              <a:spcAft>
                <a:spcPts val="0"/>
              </a:spcAft>
              <a:buClrTx/>
              <a:buSzTx/>
              <a:buFontTx/>
              <a:buNone/>
              <a:tabLst/>
              <a:defRPr/>
            </a:pPr>
            <a:r>
              <a:rPr kumimoji="0" lang="sl-SI" sz="2800" b="1" i="0" u="none" strike="noStrike" kern="1200" cap="all"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j-ea"/>
                <a:cs typeface="+mj-cs"/>
              </a:rPr>
              <a:t>VOŠČILNICA SNEŽAK</a:t>
            </a:r>
          </a:p>
        </p:txBody>
      </p:sp>
      <p:sp>
        <p:nvSpPr>
          <p:cNvPr id="4" name="PoljeZBesedilom 3">
            <a:extLst>
              <a:ext uri="{FF2B5EF4-FFF2-40B4-BE49-F238E27FC236}">
                <a16:creationId xmlns:a16="http://schemas.microsoft.com/office/drawing/2014/main" id="{D1855EFC-7A36-496C-AA39-C6AC21A95A3D}"/>
              </a:ext>
            </a:extLst>
          </p:cNvPr>
          <p:cNvSpPr txBox="1"/>
          <p:nvPr/>
        </p:nvSpPr>
        <p:spPr>
          <a:xfrm>
            <a:off x="896645" y="897716"/>
            <a:ext cx="5413720" cy="544764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0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Za izdelavo te voščilnice tudi potrebuješ kolaž papir,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0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lepilo in škarje. Papir bele barve obrežeš v dve velikosti kroge. Manjšega narediš enega, večjih narediš vsaj šest. Izrežeš klobuk (ni nujno črn), korenček za nos, trakec, ki bo šal, nalepiš in </a:t>
            </a:r>
            <a:r>
              <a:rPr kumimoji="0" lang="sl-SI" sz="2000" b="0" i="0" u="none" strike="noStrike" kern="1200" cap="none" spc="0" normalizeH="0" baseline="0" noProof="0" dirty="0" err="1">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dorišeš</a:t>
            </a:r>
            <a:r>
              <a:rPr kumimoji="0" lang="sl-SI" sz="20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oči, usta in roke. </a:t>
            </a:r>
            <a:r>
              <a:rPr kumimoji="0" lang="sl-SI" sz="2000" b="0" i="0" u="none" strike="noStrike" kern="1200" cap="none" spc="0" normalizeH="0" baseline="0" noProof="0" dirty="0" err="1">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Dorišeš</a:t>
            </a:r>
            <a:r>
              <a:rPr kumimoji="0" lang="sl-SI" sz="20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polepiš še ozadje</a:t>
            </a:r>
            <a:r>
              <a:rPr kumimoji="0" lang="sl-SI" sz="2000" b="0" i="0" u="none" strike="noStrike" kern="1200" cap="none" spc="0" normalizeH="0" baseline="0" noProof="0" dirty="0" smtClean="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a:t>
            </a:r>
          </a:p>
          <a:p>
            <a:pPr lvl="0" algn="ctr">
              <a:lnSpc>
                <a:spcPct val="150000"/>
              </a:lnSpc>
              <a:defRPr/>
            </a:pP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hlinkClick r:id="rId2"/>
              </a:rPr>
              <a:t>https://www.pinterest.com/pin/437764026282234829</a:t>
            </a:r>
            <a:r>
              <a:rPr lang="sl-SI" sz="2400" dirty="0" smtClean="0">
                <a:solidFill>
                  <a:srgbClr val="66FF33"/>
                </a:solidFill>
                <a:effectLst>
                  <a:outerShdw blurRad="38100" dist="38100" dir="2700000" algn="tl">
                    <a:srgbClr val="000000">
                      <a:alpha val="43137"/>
                    </a:srgbClr>
                  </a:outerShdw>
                </a:effectLst>
                <a:latin typeface="Bookman Old Style" panose="02050604050505020204" pitchFamily="18" charset="0"/>
                <a:hlinkClick r:id="rId2"/>
              </a:rPr>
              <a:t>/</a:t>
            </a:r>
            <a:endParaRPr lang="sl-SI" sz="2400" dirty="0" smtClean="0">
              <a:solidFill>
                <a:srgbClr val="66FF33"/>
              </a:solidFill>
              <a:effectLst>
                <a:outerShdw blurRad="38100" dist="38100" dir="2700000" algn="tl">
                  <a:srgbClr val="000000">
                    <a:alpha val="43137"/>
                  </a:srgbClr>
                </a:outerShdw>
              </a:effectLst>
              <a:latin typeface="Bookman Old Style" panose="02050604050505020204" pitchFamily="18" charset="0"/>
            </a:endParaRPr>
          </a:p>
          <a:p>
            <a:pPr lvl="0" algn="ctr">
              <a:lnSpc>
                <a:spcPct val="150000"/>
              </a:lnSpc>
              <a:defRPr/>
            </a:pPr>
            <a:endPar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endParaRPr>
          </a:p>
        </p:txBody>
      </p:sp>
      <p:pic>
        <p:nvPicPr>
          <p:cNvPr id="6" name="Slika 5">
            <a:extLst>
              <a:ext uri="{FF2B5EF4-FFF2-40B4-BE49-F238E27FC236}">
                <a16:creationId xmlns:a16="http://schemas.microsoft.com/office/drawing/2014/main" id="{CF1B5EB3-83C4-4A10-B95D-CCFBEFD4FFA5}"/>
              </a:ext>
            </a:extLst>
          </p:cNvPr>
          <p:cNvPicPr>
            <a:picLocks noChangeAspect="1"/>
          </p:cNvPicPr>
          <p:nvPr/>
        </p:nvPicPr>
        <p:blipFill rotWithShape="1">
          <a:blip r:embed="rId3"/>
          <a:srcRect l="33131" t="26278" r="50777" b="33852"/>
          <a:stretch/>
        </p:blipFill>
        <p:spPr>
          <a:xfrm>
            <a:off x="7102136" y="781285"/>
            <a:ext cx="3799642" cy="5295430"/>
          </a:xfrm>
          <a:prstGeom prst="rect">
            <a:avLst/>
          </a:prstGeom>
        </p:spPr>
      </p:pic>
    </p:spTree>
    <p:extLst>
      <p:ext uri="{BB962C8B-B14F-4D97-AF65-F5344CB8AC3E}">
        <p14:creationId xmlns:p14="http://schemas.microsoft.com/office/powerpoint/2010/main" val="2473904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41413" y="121919"/>
            <a:ext cx="9905998" cy="2127567"/>
          </a:xfrm>
        </p:spPr>
        <p:txBody>
          <a:bodyPr>
            <a:normAutofit fontScale="90000"/>
          </a:bodyPr>
          <a:lstStyle/>
          <a:p>
            <a:r>
              <a:rPr lang="sl-SI" dirty="0" smtClean="0">
                <a:solidFill>
                  <a:srgbClr val="92D050"/>
                </a:solidFill>
              </a:rPr>
              <a:t/>
            </a:r>
            <a:br>
              <a:rPr lang="sl-SI" dirty="0" smtClean="0">
                <a:solidFill>
                  <a:srgbClr val="92D050"/>
                </a:solidFill>
              </a:rPr>
            </a:br>
            <a:r>
              <a:rPr lang="sl-SI" dirty="0" smtClean="0">
                <a:solidFill>
                  <a:srgbClr val="92D050"/>
                </a:solidFill>
              </a:rPr>
              <a:t>PTIČJA HIŠICA </a:t>
            </a:r>
            <a:br>
              <a:rPr lang="sl-SI" dirty="0" smtClean="0">
                <a:solidFill>
                  <a:srgbClr val="92D050"/>
                </a:solidFill>
              </a:rPr>
            </a:br>
            <a:r>
              <a:rPr lang="sl-SI" dirty="0" smtClean="0">
                <a:solidFill>
                  <a:schemeClr val="bg1"/>
                </a:solidFill>
              </a:rPr>
              <a:t>„</a:t>
            </a:r>
            <a:r>
              <a:rPr lang="sl-SI" sz="2700" dirty="0">
                <a:solidFill>
                  <a:schemeClr val="bg1"/>
                </a:solidFill>
              </a:rPr>
              <a:t>Ptičke je nadvse zabavno opazovati. </a:t>
            </a:r>
            <a:r>
              <a:rPr lang="sl-SI" sz="2200" dirty="0">
                <a:solidFill>
                  <a:schemeClr val="bg1"/>
                </a:solidFill>
              </a:rPr>
              <a:t>Če boste pozorni, lahko vidite, kako spomladi nabirajo vejice in drug material, iz katerega si pletejo gnezda. Še več ptic lahko na svoje dvorišče in vrt povabite, če nanj postavite </a:t>
            </a:r>
            <a:r>
              <a:rPr lang="sl-SI" sz="2200" b="1" dirty="0">
                <a:solidFill>
                  <a:schemeClr val="bg1"/>
                </a:solidFill>
              </a:rPr>
              <a:t>ptičjo hišico oziroma hranilnico</a:t>
            </a:r>
            <a:r>
              <a:rPr lang="sl-SI" sz="2200" dirty="0">
                <a:solidFill>
                  <a:schemeClr val="bg1"/>
                </a:solidFill>
              </a:rPr>
              <a:t>. S tem jim boste zares pomagali, saj predvsem pozimi težko najdejo naravne vire hrane.“ (vir: Dnevnik, 2012)</a:t>
            </a:r>
            <a:br>
              <a:rPr lang="sl-SI" sz="2200" dirty="0">
                <a:solidFill>
                  <a:schemeClr val="bg1"/>
                </a:solidFill>
              </a:rPr>
            </a:br>
            <a:endParaRPr lang="sl-SI" sz="2200" dirty="0">
              <a:solidFill>
                <a:schemeClr val="bg1"/>
              </a:solidFill>
            </a:endParaRPr>
          </a:p>
        </p:txBody>
      </p:sp>
      <p:sp>
        <p:nvSpPr>
          <p:cNvPr id="3" name="Označba mesta vsebine 2"/>
          <p:cNvSpPr>
            <a:spLocks noGrp="1"/>
          </p:cNvSpPr>
          <p:nvPr>
            <p:ph idx="1"/>
          </p:nvPr>
        </p:nvSpPr>
        <p:spPr/>
        <p:txBody>
          <a:bodyPr>
            <a:normAutofit fontScale="92500" lnSpcReduction="10000"/>
          </a:bodyPr>
          <a:lstStyle/>
          <a:p>
            <a:r>
              <a:rPr lang="sl-SI" b="1" dirty="0" smtClean="0">
                <a:solidFill>
                  <a:srgbClr val="FFFF00"/>
                </a:solidFill>
              </a:rPr>
              <a:t>Za izdelavo ptičje hišice potrebuješ:</a:t>
            </a:r>
          </a:p>
          <a:p>
            <a:pPr>
              <a:buFontTx/>
              <a:buChar char="-"/>
            </a:pPr>
            <a:r>
              <a:rPr lang="sl-SI" dirty="0" smtClean="0">
                <a:solidFill>
                  <a:srgbClr val="FFFF00"/>
                </a:solidFill>
              </a:rPr>
              <a:t>prazen tetrapak (mleka, soka, …)</a:t>
            </a:r>
          </a:p>
          <a:p>
            <a:pPr>
              <a:buFontTx/>
              <a:buChar char="-"/>
            </a:pPr>
            <a:r>
              <a:rPr lang="sl-SI" dirty="0" smtClean="0">
                <a:solidFill>
                  <a:srgbClr val="FFFF00"/>
                </a:solidFill>
              </a:rPr>
              <a:t>škarje, nož</a:t>
            </a:r>
          </a:p>
          <a:p>
            <a:pPr>
              <a:buFontTx/>
              <a:buChar char="-"/>
            </a:pPr>
            <a:r>
              <a:rPr lang="sl-SI" dirty="0" smtClean="0">
                <a:solidFill>
                  <a:srgbClr val="FFFF00"/>
                </a:solidFill>
              </a:rPr>
              <a:t>flomastre ali tempere ali akrilne barve</a:t>
            </a:r>
            <a:endParaRPr lang="sl-SI" dirty="0">
              <a:solidFill>
                <a:srgbClr val="FFFF00"/>
              </a:solidFill>
            </a:endParaRPr>
          </a:p>
          <a:p>
            <a:pPr>
              <a:buFontTx/>
              <a:buChar char="-"/>
            </a:pPr>
            <a:r>
              <a:rPr lang="sl-SI" dirty="0" smtClean="0">
                <a:solidFill>
                  <a:srgbClr val="FFFF00"/>
                </a:solidFill>
              </a:rPr>
              <a:t>manjšo vejo ali palico, vrvico</a:t>
            </a:r>
          </a:p>
          <a:p>
            <a:pPr>
              <a:buFontTx/>
              <a:buChar char="-"/>
            </a:pPr>
            <a:r>
              <a:rPr lang="sl-SI" dirty="0" smtClean="0">
                <a:solidFill>
                  <a:srgbClr val="FFFF00"/>
                </a:solidFill>
              </a:rPr>
              <a:t>semena za ptičke.</a:t>
            </a:r>
          </a:p>
          <a:p>
            <a:pPr>
              <a:buFontTx/>
              <a:buChar char="-"/>
            </a:pPr>
            <a:r>
              <a:rPr lang="sl-SI" b="1" dirty="0" smtClean="0">
                <a:solidFill>
                  <a:srgbClr val="FF0000"/>
                </a:solidFill>
              </a:rPr>
              <a:t>PRI IZREZOVANJU NAJ TI POMAGAJO STARŠI!</a:t>
            </a:r>
            <a:endParaRPr lang="sl-SI" b="1" dirty="0">
              <a:solidFill>
                <a:srgbClr val="FF0000"/>
              </a:solidFill>
            </a:endParaRPr>
          </a:p>
        </p:txBody>
      </p:sp>
      <p:pic>
        <p:nvPicPr>
          <p:cNvPr id="5" name="Picture 2" descr="Ptice pozimi - Lupa por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7524" y="2881184"/>
            <a:ext cx="2478292" cy="1649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224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21577" y="206823"/>
            <a:ext cx="6035040" cy="648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662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p:txBody>
          <a:bodyPr/>
          <a:lstStyle/>
          <a:p>
            <a:r>
              <a:rPr lang="sl-SI" dirty="0" smtClean="0">
                <a:solidFill>
                  <a:srgbClr val="FFFF00"/>
                </a:solidFill>
              </a:rPr>
              <a:t>Ptičjo hišico napolni s semeni, ki jih imajo ptice najraje. </a:t>
            </a:r>
          </a:p>
          <a:p>
            <a:r>
              <a:rPr lang="sl-SI" dirty="0" smtClean="0">
                <a:solidFill>
                  <a:srgbClr val="FF0000"/>
                </a:solidFill>
              </a:rPr>
              <a:t>Ptic ne hranimo z ostanki hrane, posebej ne s hrano, ki je bila soljena in kuhana.</a:t>
            </a:r>
          </a:p>
          <a:p>
            <a:endParaRPr lang="sl-SI" dirty="0">
              <a:solidFill>
                <a:srgbClr val="FF0000"/>
              </a:solidFill>
            </a:endParaRPr>
          </a:p>
        </p:txBody>
      </p:sp>
      <p:pic>
        <p:nvPicPr>
          <p:cNvPr id="4" name="Picture 6" descr="Milk Carton Birdhouse + Bird Feeder Kids Craft - Happiness is Homema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4886" y="451058"/>
            <a:ext cx="1651559" cy="22329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w to Make a Milk Carton Bird Feeder | Crafts | Crayola.com | Crayola CIY,  DIY Crafts for Kids and Adults | crayola.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12" y="3994978"/>
            <a:ext cx="3014559" cy="22609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Pin on Crafts &amp; DI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2954" y="3733282"/>
            <a:ext cx="2088232" cy="27843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Juice Carton Crafts: Owl Bird Feeder - Red Ted Art - Make crafting with  kids easy &amp; fu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0960" y="3607339"/>
            <a:ext cx="2016224" cy="3036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3618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5B0C58C4-0E46-492D-8D3D-D284FF31FCFB}"/>
              </a:ext>
            </a:extLst>
          </p:cNvPr>
          <p:cNvSpPr txBox="1"/>
          <p:nvPr/>
        </p:nvSpPr>
        <p:spPr>
          <a:xfrm>
            <a:off x="1013728" y="454092"/>
            <a:ext cx="4793943" cy="954107"/>
          </a:xfrm>
          <a:prstGeom prst="rect">
            <a:avLst/>
          </a:prstGeom>
          <a:noFill/>
        </p:spPr>
        <p:txBody>
          <a:bodyPr wrap="square" rtlCol="0">
            <a:spAutoFit/>
          </a:bodyPr>
          <a:lstStyle/>
          <a:p>
            <a:pPr algn="ctr"/>
            <a:r>
              <a:rPr lang="sl-SI" sz="2800" b="1" dirty="0">
                <a:solidFill>
                  <a:srgbClr val="66FF33"/>
                </a:solidFill>
                <a:effectLst>
                  <a:outerShdw blurRad="38100" dist="38100" dir="2700000" algn="tl">
                    <a:srgbClr val="000000">
                      <a:alpha val="43137"/>
                    </a:srgbClr>
                  </a:outerShdw>
                </a:effectLst>
                <a:latin typeface="Bookman Old Style" panose="02050604050505020204" pitchFamily="18" charset="0"/>
              </a:rPr>
              <a:t>ORIGAMI KAZALKA SMREČICA</a:t>
            </a:r>
          </a:p>
        </p:txBody>
      </p:sp>
      <p:pic>
        <p:nvPicPr>
          <p:cNvPr id="3" name="Slika 2" descr="Christmas Tree Corner Bookmark Simple Paper Craft for Kids">
            <a:extLst>
              <a:ext uri="{FF2B5EF4-FFF2-40B4-BE49-F238E27FC236}">
                <a16:creationId xmlns:a16="http://schemas.microsoft.com/office/drawing/2014/main" id="{F7C8A30B-29BE-451F-8AB4-04D20A5BAB4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10688" y="454092"/>
            <a:ext cx="6160214" cy="5991096"/>
          </a:xfrm>
          <a:prstGeom prst="rect">
            <a:avLst/>
          </a:prstGeom>
          <a:noFill/>
          <a:ln>
            <a:noFill/>
          </a:ln>
        </p:spPr>
      </p:pic>
      <p:sp>
        <p:nvSpPr>
          <p:cNvPr id="4" name="PoljeZBesedilom 3">
            <a:extLst>
              <a:ext uri="{FF2B5EF4-FFF2-40B4-BE49-F238E27FC236}">
                <a16:creationId xmlns:a16="http://schemas.microsoft.com/office/drawing/2014/main" id="{DA5B290A-DFE0-4DB7-AF7C-D51675D32A50}"/>
              </a:ext>
            </a:extLst>
          </p:cNvPr>
          <p:cNvSpPr txBox="1"/>
          <p:nvPr/>
        </p:nvSpPr>
        <p:spPr>
          <a:xfrm>
            <a:off x="314067" y="1856662"/>
            <a:ext cx="5429786" cy="507831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Potrebuješ papir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v obliki kvadrata.</a:t>
            </a:r>
          </a:p>
          <a:p>
            <a:pPr marL="0" marR="0" lvl="0" indent="0" algn="ctr" defTabSz="457200" rtl="0" eaLnBrk="1" fontAlgn="auto" latinLnBrk="0" hangingPunct="1">
              <a:lnSpc>
                <a:spcPct val="150000"/>
              </a:lnSpc>
              <a:spcBef>
                <a:spcPts val="0"/>
              </a:spcBef>
              <a:spcAft>
                <a:spcPts val="0"/>
              </a:spcAft>
              <a:buClrTx/>
              <a:buSzTx/>
              <a:buFontTx/>
              <a:buNone/>
              <a:tabLst/>
              <a:defRPr/>
            </a:pP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Preponi ga na pol, </a:t>
            </a:r>
          </a:p>
          <a:p>
            <a:pPr marL="0" marR="0" lvl="0" indent="0" algn="ctr" defTabSz="457200" rtl="0" eaLnBrk="1" fontAlgn="auto" latinLnBrk="0" hangingPunct="1">
              <a:lnSpc>
                <a:spcPct val="150000"/>
              </a:lnSpc>
              <a:spcBef>
                <a:spcPts val="0"/>
              </a:spcBef>
              <a:spcAft>
                <a:spcPts val="0"/>
              </a:spcAft>
              <a:buClrTx/>
              <a:buSzTx/>
              <a:buFontTx/>
              <a:buNone/>
              <a:tabLst/>
              <a:defRPr/>
            </a:pP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da dobiš obliko trikotnika. </a:t>
            </a:r>
          </a:p>
          <a:p>
            <a:pPr marL="0" marR="0" lvl="0" indent="0" algn="ctr" defTabSz="457200" rtl="0" eaLnBrk="1" fontAlgn="auto" latinLnBrk="0" hangingPunct="1">
              <a:lnSpc>
                <a:spcPct val="150000"/>
              </a:lnSpc>
              <a:spcBef>
                <a:spcPts val="0"/>
              </a:spcBef>
              <a:spcAft>
                <a:spcPts val="0"/>
              </a:spcAft>
              <a:buClrTx/>
              <a:buSzTx/>
              <a:buFontTx/>
              <a:buNone/>
              <a:tabLst/>
              <a:defRPr/>
            </a:pP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Nato sledi navodilom na sliki.</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Smrečico kazalko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lahko po svoje okrasiš</a:t>
            </a:r>
            <a:r>
              <a:rPr kumimoji="0" lang="sl-SI" sz="2400" b="0" i="0" u="none" strike="noStrike" kern="1200" cap="none" spc="0" normalizeH="0" baseline="0" noProof="0" dirty="0" smtClean="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lang="sl-SI" sz="2400" dirty="0" smtClean="0">
                <a:solidFill>
                  <a:srgbClr val="66FF33"/>
                </a:solidFill>
                <a:effectLst>
                  <a:outerShdw blurRad="38100" dist="38100" dir="2700000" algn="tl">
                    <a:srgbClr val="000000">
                      <a:alpha val="43137"/>
                    </a:srgbClr>
                  </a:outerShdw>
                </a:effectLst>
                <a:latin typeface="Bookman Old Style" panose="02050604050505020204" pitchFamily="18" charset="0"/>
              </a:rPr>
              <a:t>Če nimaš barvnega papirja, ga lahko pobarvaš.</a:t>
            </a:r>
            <a:endPar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endParaRPr>
          </a:p>
        </p:txBody>
      </p:sp>
      <p:sp>
        <p:nvSpPr>
          <p:cNvPr id="5" name="PoljeZBesedilom 4">
            <a:extLst>
              <a:ext uri="{FF2B5EF4-FFF2-40B4-BE49-F238E27FC236}">
                <a16:creationId xmlns:a16="http://schemas.microsoft.com/office/drawing/2014/main" id="{BFA5887F-F90F-4485-80B1-939B7017D4C6}"/>
              </a:ext>
            </a:extLst>
          </p:cNvPr>
          <p:cNvSpPr txBox="1"/>
          <p:nvPr/>
        </p:nvSpPr>
        <p:spPr>
          <a:xfrm>
            <a:off x="5530788" y="454092"/>
            <a:ext cx="6421516" cy="369332"/>
          </a:xfrm>
          <a:prstGeom prst="rect">
            <a:avLst/>
          </a:prstGeom>
          <a:noFill/>
        </p:spPr>
        <p:txBody>
          <a:bodyPr wrap="square" rtlCol="0">
            <a:spAutoFit/>
          </a:bodyPr>
          <a:lstStyle/>
          <a:p>
            <a:r>
              <a:rPr lang="sl-SI" b="1" dirty="0">
                <a:solidFill>
                  <a:srgbClr val="FF0000"/>
                </a:solidFill>
                <a:effectLst>
                  <a:outerShdw blurRad="38100" dist="38100" dir="2700000" algn="tl">
                    <a:srgbClr val="000000">
                      <a:alpha val="43137"/>
                    </a:srgbClr>
                  </a:outerShdw>
                </a:effectLst>
                <a:latin typeface="Bookman Old Style" panose="02050604050505020204" pitchFamily="18" charset="0"/>
              </a:rPr>
              <a:t>1.                         2.                        3.</a:t>
            </a:r>
          </a:p>
        </p:txBody>
      </p:sp>
      <p:sp>
        <p:nvSpPr>
          <p:cNvPr id="6" name="PoljeZBesedilom 5">
            <a:extLst>
              <a:ext uri="{FF2B5EF4-FFF2-40B4-BE49-F238E27FC236}">
                <a16:creationId xmlns:a16="http://schemas.microsoft.com/office/drawing/2014/main" id="{57B86D55-4BE0-4430-8D43-F08BBA078E00}"/>
              </a:ext>
            </a:extLst>
          </p:cNvPr>
          <p:cNvSpPr txBox="1"/>
          <p:nvPr/>
        </p:nvSpPr>
        <p:spPr>
          <a:xfrm>
            <a:off x="7240829" y="2399781"/>
            <a:ext cx="527132" cy="369332"/>
          </a:xfrm>
          <a:prstGeom prst="rect">
            <a:avLst/>
          </a:prstGeom>
          <a:noFill/>
        </p:spPr>
        <p:txBody>
          <a:bodyPr wrap="square" rtlCol="0">
            <a:spAutoFit/>
          </a:bodyPr>
          <a:lstStyle/>
          <a:p>
            <a:r>
              <a:rPr lang="sl-SI" b="1" dirty="0">
                <a:solidFill>
                  <a:srgbClr val="FF0000"/>
                </a:solidFill>
                <a:effectLst>
                  <a:outerShdw blurRad="38100" dist="38100" dir="2700000" algn="tl">
                    <a:srgbClr val="000000">
                      <a:alpha val="43137"/>
                    </a:srgbClr>
                  </a:outerShdw>
                </a:effectLst>
                <a:latin typeface="Bookman Old Style" panose="02050604050505020204" pitchFamily="18" charset="0"/>
              </a:rPr>
              <a:t>4.</a:t>
            </a:r>
          </a:p>
        </p:txBody>
      </p:sp>
      <p:sp>
        <p:nvSpPr>
          <p:cNvPr id="7" name="PoljeZBesedilom 6">
            <a:extLst>
              <a:ext uri="{FF2B5EF4-FFF2-40B4-BE49-F238E27FC236}">
                <a16:creationId xmlns:a16="http://schemas.microsoft.com/office/drawing/2014/main" id="{CE5688EF-ECA6-49A0-8FE5-4311353876A0}"/>
              </a:ext>
            </a:extLst>
          </p:cNvPr>
          <p:cNvSpPr txBox="1"/>
          <p:nvPr/>
        </p:nvSpPr>
        <p:spPr>
          <a:xfrm>
            <a:off x="7648314" y="5986855"/>
            <a:ext cx="527132" cy="369332"/>
          </a:xfrm>
          <a:prstGeom prst="rect">
            <a:avLst/>
          </a:prstGeom>
          <a:noFill/>
        </p:spPr>
        <p:txBody>
          <a:bodyPr wrap="square" rtlCol="0">
            <a:spAutoFit/>
          </a:bodyPr>
          <a:lstStyle/>
          <a:p>
            <a:r>
              <a:rPr lang="sl-SI" b="1" dirty="0">
                <a:solidFill>
                  <a:srgbClr val="FF0000"/>
                </a:solidFill>
                <a:effectLst>
                  <a:outerShdw blurRad="38100" dist="38100" dir="2700000" algn="tl">
                    <a:srgbClr val="000000">
                      <a:alpha val="43137"/>
                    </a:srgbClr>
                  </a:outerShdw>
                </a:effectLst>
                <a:latin typeface="Bookman Old Style" panose="02050604050505020204" pitchFamily="18" charset="0"/>
              </a:rPr>
              <a:t>6.</a:t>
            </a:r>
          </a:p>
        </p:txBody>
      </p:sp>
      <p:sp>
        <p:nvSpPr>
          <p:cNvPr id="8" name="PoljeZBesedilom 7">
            <a:extLst>
              <a:ext uri="{FF2B5EF4-FFF2-40B4-BE49-F238E27FC236}">
                <a16:creationId xmlns:a16="http://schemas.microsoft.com/office/drawing/2014/main" id="{00B444B4-7050-4059-A0B7-C7ACADD3F520}"/>
              </a:ext>
            </a:extLst>
          </p:cNvPr>
          <p:cNvSpPr txBox="1"/>
          <p:nvPr/>
        </p:nvSpPr>
        <p:spPr>
          <a:xfrm>
            <a:off x="7215675" y="4410498"/>
            <a:ext cx="527132" cy="369332"/>
          </a:xfrm>
          <a:prstGeom prst="rect">
            <a:avLst/>
          </a:prstGeom>
          <a:noFill/>
        </p:spPr>
        <p:txBody>
          <a:bodyPr wrap="square" rtlCol="0">
            <a:spAutoFit/>
          </a:bodyPr>
          <a:lstStyle/>
          <a:p>
            <a:r>
              <a:rPr lang="sl-SI" b="1" dirty="0">
                <a:solidFill>
                  <a:srgbClr val="FF0000"/>
                </a:solidFill>
                <a:effectLst>
                  <a:outerShdw blurRad="38100" dist="38100" dir="2700000" algn="tl">
                    <a:srgbClr val="000000">
                      <a:alpha val="43137"/>
                    </a:srgbClr>
                  </a:outerShdw>
                </a:effectLst>
                <a:latin typeface="Bookman Old Style" panose="02050604050505020204" pitchFamily="18" charset="0"/>
              </a:rPr>
              <a:t>5.</a:t>
            </a:r>
          </a:p>
        </p:txBody>
      </p:sp>
    </p:spTree>
    <p:extLst>
      <p:ext uri="{BB962C8B-B14F-4D97-AF65-F5344CB8AC3E}">
        <p14:creationId xmlns:p14="http://schemas.microsoft.com/office/powerpoint/2010/main" val="3643771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5B0C58C4-0E46-492D-8D3D-D284FF31FCFB}"/>
              </a:ext>
            </a:extLst>
          </p:cNvPr>
          <p:cNvSpPr txBox="1"/>
          <p:nvPr/>
        </p:nvSpPr>
        <p:spPr>
          <a:xfrm>
            <a:off x="2846772" y="628444"/>
            <a:ext cx="2728405" cy="66197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8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SNEŽAK</a:t>
            </a:r>
          </a:p>
        </p:txBody>
      </p:sp>
      <p:sp>
        <p:nvSpPr>
          <p:cNvPr id="4" name="PoljeZBesedilom 3">
            <a:extLst>
              <a:ext uri="{FF2B5EF4-FFF2-40B4-BE49-F238E27FC236}">
                <a16:creationId xmlns:a16="http://schemas.microsoft.com/office/drawing/2014/main" id="{DA5B290A-DFE0-4DB7-AF7C-D51675D32A50}"/>
              </a:ext>
            </a:extLst>
          </p:cNvPr>
          <p:cNvSpPr txBox="1"/>
          <p:nvPr/>
        </p:nvSpPr>
        <p:spPr>
          <a:xfrm>
            <a:off x="798990" y="1767885"/>
            <a:ext cx="5429786" cy="5909310"/>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Potrebuješ  rolico od kuhinjskih </a:t>
            </a:r>
            <a:r>
              <a:rPr kumimoji="0" lang="sl-SI" b="0" i="0" u="none" strike="noStrike" kern="1200" cap="none" spc="0" normalizeH="0" baseline="0" noProof="0" dirty="0" err="1">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bisačk</a:t>
            </a:r>
            <a:r>
              <a:rPr kumimoji="0" lang="sl-SI"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ali toaletnega papirja, kolaž </a:t>
            </a:r>
            <a:r>
              <a:rPr kumimoji="0" lang="sl-SI" b="0" i="0" u="none" strike="noStrike" kern="1200" cap="none" spc="0" normalizeH="0" baseline="0" noProof="0" dirty="0" err="1">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appir</a:t>
            </a:r>
            <a:r>
              <a:rPr kumimoji="0" lang="sl-SI"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škarje, lepilo.</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Rolico oblepiš z belim papirjem, </a:t>
            </a:r>
            <a:r>
              <a:rPr kumimoji="0" lang="sl-SI" b="0" i="0" u="none" strike="noStrike" kern="1200" cap="none" spc="0" normalizeH="0" baseline="0" noProof="0" dirty="0" err="1" smtClean="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izrež</a:t>
            </a:r>
            <a:r>
              <a:rPr kumimoji="0" lang="sl-SI" b="0" i="0" u="none" strike="noStrike" kern="1200" cap="none" spc="0" normalizeH="0" noProof="0" dirty="0" smtClean="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a:t>
            </a:r>
            <a:r>
              <a:rPr kumimoji="0" lang="sl-SI" b="0" i="0" u="none" strike="noStrike" kern="1200" cap="none" spc="0" normalizeH="0" baseline="0" noProof="0" dirty="0" err="1" smtClean="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korenč</a:t>
            </a:r>
            <a:r>
              <a:rPr kumimoji="0" lang="sl-SI" b="0" i="0" u="none" strike="noStrike" kern="1200" cap="none" spc="0" normalizeH="0" noProof="0" dirty="0" smtClean="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a:t>
            </a:r>
            <a:r>
              <a:rPr kumimoji="0" lang="sl-SI" b="0" i="0" u="none" strike="noStrike" kern="1200" cap="none" spc="0" normalizeH="0" baseline="0" noProof="0" dirty="0" smtClean="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za nos</a:t>
            </a:r>
            <a:r>
              <a:rPr kumimoji="0" lang="sl-SI" b="0" i="0" u="none" strike="noStrike" kern="1200" cap="none" spc="0" normalizeH="0" noProof="0" dirty="0" smtClean="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a:t>
            </a:r>
            <a:r>
              <a:rPr kumimoji="0" lang="sl-SI" b="0" i="0" u="none" strike="noStrike" kern="1200" cap="none" spc="0" normalizeH="0" baseline="0" noProof="0" dirty="0" smtClean="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in </a:t>
            </a:r>
            <a:r>
              <a:rPr kumimoji="0" lang="sl-SI"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trakec za šal. </a:t>
            </a:r>
            <a:r>
              <a:rPr kumimoji="0" lang="sl-SI" b="0" i="0" u="none" strike="noStrike" kern="1200" cap="none" spc="0" normalizeH="0" baseline="0" noProof="0" dirty="0" smtClean="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Jih </a:t>
            </a:r>
            <a:r>
              <a:rPr kumimoji="0" lang="sl-SI"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prilepiš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in </a:t>
            </a:r>
            <a:r>
              <a:rPr kumimoji="0" lang="sl-SI" b="0" i="0" u="none" strike="noStrike" kern="1200" cap="none" spc="0" normalizeH="0" baseline="0" noProof="0" dirty="0" err="1">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dorišeš</a:t>
            </a:r>
            <a:r>
              <a:rPr kumimoji="0" lang="sl-SI"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oči, usta, gumbke</a:t>
            </a:r>
            <a:r>
              <a:rPr kumimoji="0" lang="sl-SI" b="0" i="0" u="none" strike="noStrike" kern="1200" cap="none" spc="0" normalizeH="0" baseline="0" noProof="0" dirty="0" smtClean="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Podobno izdelaj BOŽIČKA.</a:t>
            </a:r>
            <a:r>
              <a:rPr kumimoji="0" lang="sl-SI" b="0" i="0" u="none" strike="noStrike" kern="1200" cap="none" spc="0" normalizeH="0" noProof="0" dirty="0" smtClean="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a:t>
            </a:r>
            <a:r>
              <a:rPr lang="sl-SI" dirty="0" smtClean="0">
                <a:solidFill>
                  <a:srgbClr val="66FF33"/>
                </a:solidFill>
                <a:effectLst>
                  <a:outerShdw blurRad="38100" dist="38100" dir="2700000" algn="tl">
                    <a:srgbClr val="000000">
                      <a:alpha val="43137"/>
                    </a:srgbClr>
                  </a:outerShdw>
                </a:effectLst>
                <a:latin typeface="Bookman Old Style" panose="02050604050505020204" pitchFamily="18" charset="0"/>
              </a:rPr>
              <a:t>Dodaj vato za brado in lase.</a:t>
            </a: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sl-SI"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lang="sl-SI" b="1" dirty="0" smtClean="0">
                <a:solidFill>
                  <a:srgbClr val="66FF33"/>
                </a:solidFill>
                <a:effectLst>
                  <a:outerShdw blurRad="38100" dist="38100" dir="2700000" algn="tl">
                    <a:srgbClr val="000000">
                      <a:alpha val="43137"/>
                    </a:srgbClr>
                  </a:outerShdw>
                </a:effectLst>
                <a:latin typeface="Bookman Old Style" panose="02050604050505020204" pitchFamily="18" charset="0"/>
              </a:rPr>
              <a:t>SNEŽAK V KOZARČKU</a:t>
            </a:r>
          </a:p>
          <a:p>
            <a:pPr marL="0" marR="0" lvl="0" indent="0" algn="ctr" defTabSz="457200" rtl="0" eaLnBrk="1" fontAlgn="auto" latinLnBrk="0" hangingPunct="1">
              <a:lnSpc>
                <a:spcPct val="150000"/>
              </a:lnSpc>
              <a:spcBef>
                <a:spcPts val="0"/>
              </a:spcBef>
              <a:spcAft>
                <a:spcPts val="0"/>
              </a:spcAft>
              <a:buClrTx/>
              <a:buSzTx/>
              <a:buFontTx/>
              <a:buNone/>
              <a:tabLst/>
              <a:defRPr/>
            </a:pPr>
            <a:r>
              <a:rPr lang="sl-SI" dirty="0" smtClean="0">
                <a:solidFill>
                  <a:srgbClr val="66FF33"/>
                </a:solidFill>
                <a:effectLst>
                  <a:outerShdw blurRad="38100" dist="38100" dir="2700000" algn="tl">
                    <a:srgbClr val="000000">
                      <a:alpha val="43137"/>
                    </a:srgbClr>
                  </a:outerShdw>
                </a:effectLst>
                <a:latin typeface="Bookman Old Style" panose="02050604050505020204" pitchFamily="18" charset="0"/>
              </a:rPr>
              <a:t>Pokrov oblepi s filcem, blagom ali črnim papirjem. Dodaj oči, korenček in gumbe. Roke naredi iz vate. Dodaj vejico za metlo. Napolni kozarec z vato in </a:t>
            </a:r>
            <a:r>
              <a:rPr lang="sl-SI" dirty="0" err="1" smtClean="0">
                <a:solidFill>
                  <a:srgbClr val="66FF33"/>
                </a:solidFill>
                <a:effectLst>
                  <a:outerShdw blurRad="38100" dist="38100" dir="2700000" algn="tl">
                    <a:srgbClr val="000000">
                      <a:alpha val="43137"/>
                    </a:srgbClr>
                  </a:outerShdw>
                </a:effectLst>
                <a:latin typeface="Bookman Old Style" panose="02050604050505020204" pitchFamily="18" charset="0"/>
              </a:rPr>
              <a:t>bonbončki</a:t>
            </a:r>
            <a:r>
              <a:rPr lang="sl-SI" dirty="0" smtClean="0">
                <a:solidFill>
                  <a:srgbClr val="66FF33"/>
                </a:solidFill>
                <a:effectLst>
                  <a:outerShdw blurRad="38100" dist="38100" dir="2700000" algn="tl">
                    <a:srgbClr val="000000">
                      <a:alpha val="43137"/>
                    </a:srgbClr>
                  </a:outerShdw>
                </a:effectLst>
                <a:latin typeface="Bookman Old Style" panose="02050604050505020204" pitchFamily="18" charset="0"/>
                <a:sym typeface="Wingdings" panose="05000000000000000000" pitchFamily="2" charset="2"/>
              </a:rPr>
              <a:t></a:t>
            </a:r>
            <a:endParaRPr kumimoji="0" lang="sl-SI" b="0" i="0" u="none" strike="noStrike" kern="1200" cap="none" spc="0" normalizeH="0" baseline="0" noProof="0" dirty="0" smtClean="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lang="sl-SI" dirty="0">
              <a:solidFill>
                <a:srgbClr val="66FF33"/>
              </a:solidFill>
              <a:effectLst>
                <a:outerShdw blurRad="38100" dist="38100" dir="2700000" algn="tl">
                  <a:srgbClr val="000000">
                    <a:alpha val="43137"/>
                  </a:srgbClr>
                </a:outerShdw>
              </a:effectLst>
              <a:latin typeface="Bookman Old Style" panose="02050604050505020204" pitchFamily="18"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sl-SI"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endParaRPr>
          </a:p>
        </p:txBody>
      </p:sp>
      <p:pic>
        <p:nvPicPr>
          <p:cNvPr id="6" name="Slika 5">
            <a:extLst>
              <a:ext uri="{FF2B5EF4-FFF2-40B4-BE49-F238E27FC236}">
                <a16:creationId xmlns:a16="http://schemas.microsoft.com/office/drawing/2014/main" id="{058046B4-70CC-4958-BB03-3FAFE1CD384E}"/>
              </a:ext>
            </a:extLst>
          </p:cNvPr>
          <p:cNvPicPr>
            <a:picLocks noChangeAspect="1"/>
          </p:cNvPicPr>
          <p:nvPr/>
        </p:nvPicPr>
        <p:blipFill rotWithShape="1">
          <a:blip r:embed="rId2"/>
          <a:srcRect l="18641" t="25502" r="51504" b="32297"/>
          <a:stretch/>
        </p:blipFill>
        <p:spPr>
          <a:xfrm>
            <a:off x="6726585" y="389057"/>
            <a:ext cx="4454902" cy="3542190"/>
          </a:xfrm>
          <a:prstGeom prst="rect">
            <a:avLst/>
          </a:prstGeom>
        </p:spPr>
      </p:pic>
      <p:pic>
        <p:nvPicPr>
          <p:cNvPr id="3" name="Slik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588355" y="3473555"/>
            <a:ext cx="3741616" cy="2806212"/>
          </a:xfrm>
          <a:prstGeom prst="rect">
            <a:avLst/>
          </a:prstGeom>
        </p:spPr>
      </p:pic>
    </p:spTree>
    <p:extLst>
      <p:ext uri="{BB962C8B-B14F-4D97-AF65-F5344CB8AC3E}">
        <p14:creationId xmlns:p14="http://schemas.microsoft.com/office/powerpoint/2010/main" val="9931356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5B0C58C4-0E46-492D-8D3D-D284FF31FCFB}"/>
              </a:ext>
            </a:extLst>
          </p:cNvPr>
          <p:cNvSpPr txBox="1"/>
          <p:nvPr/>
        </p:nvSpPr>
        <p:spPr>
          <a:xfrm>
            <a:off x="1890944" y="951338"/>
            <a:ext cx="3622090" cy="66197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sl-SI" sz="2800" b="1" dirty="0">
                <a:solidFill>
                  <a:srgbClr val="66FF33"/>
                </a:solidFill>
                <a:effectLst>
                  <a:outerShdw blurRad="38100" dist="38100" dir="2700000" algn="tl">
                    <a:srgbClr val="000000">
                      <a:alpha val="43137"/>
                    </a:srgbClr>
                  </a:outerShdw>
                </a:effectLst>
                <a:latin typeface="Bookman Old Style" panose="02050604050505020204" pitchFamily="18" charset="0"/>
              </a:rPr>
              <a:t>SVEČNIK</a:t>
            </a:r>
            <a:endParaRPr kumimoji="0" lang="sl-SI" sz="28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endParaRPr>
          </a:p>
        </p:txBody>
      </p:sp>
      <p:sp>
        <p:nvSpPr>
          <p:cNvPr id="4" name="PoljeZBesedilom 3">
            <a:extLst>
              <a:ext uri="{FF2B5EF4-FFF2-40B4-BE49-F238E27FC236}">
                <a16:creationId xmlns:a16="http://schemas.microsoft.com/office/drawing/2014/main" id="{DA5B290A-DFE0-4DB7-AF7C-D51675D32A50}"/>
              </a:ext>
            </a:extLst>
          </p:cNvPr>
          <p:cNvSpPr txBox="1"/>
          <p:nvPr/>
        </p:nvSpPr>
        <p:spPr>
          <a:xfrm>
            <a:off x="5814872" y="180338"/>
            <a:ext cx="5429786" cy="667766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Potrebuješ </a:t>
            </a:r>
            <a:r>
              <a:rPr kumimoji="0" lang="sl-SI" sz="24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navaden kozarec, svečko, plutaste zamaške, trak, CD (lahko je karton) in močnejše lepilo </a:t>
            </a: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(silikonsko je dovolj močno).</a:t>
            </a:r>
          </a:p>
          <a:p>
            <a:pPr marL="0" marR="0" lvl="0" indent="0" algn="ctr" defTabSz="457200" rtl="0" eaLnBrk="1" fontAlgn="auto" latinLnBrk="0" hangingPunct="1">
              <a:lnSpc>
                <a:spcPct val="150000"/>
              </a:lnSpc>
              <a:spcBef>
                <a:spcPts val="0"/>
              </a:spcBef>
              <a:spcAft>
                <a:spcPts val="0"/>
              </a:spcAft>
              <a:buClrTx/>
              <a:buSzTx/>
              <a:buFontTx/>
              <a:buNone/>
              <a:tabLst/>
              <a:defRPr/>
            </a:pP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Na sredino CD nalepiš kozarček, okrog njega nalepiš zamaške, jih obvežeš z okrasnim trakom in v kozarček vstaviš svečko.</a:t>
            </a:r>
          </a:p>
          <a:p>
            <a:pPr marL="0" marR="0" lvl="0" indent="0" algn="ctr" defTabSz="457200" rtl="0" eaLnBrk="1" fontAlgn="auto" latinLnBrk="0" hangingPunct="1">
              <a:lnSpc>
                <a:spcPct val="150000"/>
              </a:lnSpc>
              <a:spcBef>
                <a:spcPts val="0"/>
              </a:spcBef>
              <a:spcAft>
                <a:spcPts val="0"/>
              </a:spcAft>
              <a:buClrTx/>
              <a:buSzTx/>
              <a:buFontTx/>
              <a:buNone/>
              <a:tabLst/>
              <a:defRPr/>
            </a:pPr>
            <a:r>
              <a:rPr lang="sl-SI" sz="2400" b="1" u="sng" dirty="0">
                <a:solidFill>
                  <a:srgbClr val="66FF33"/>
                </a:solidFill>
                <a:effectLst>
                  <a:outerShdw blurRad="38100" dist="38100" dir="2700000" algn="tl">
                    <a:srgbClr val="000000">
                      <a:alpha val="43137"/>
                    </a:srgbClr>
                  </a:outerShdw>
                </a:effectLst>
                <a:latin typeface="Bookman Old Style" panose="02050604050505020204" pitchFamily="18" charset="0"/>
              </a:rPr>
              <a:t>Bodi pazljiv-a, da prižgane sveče nikoli ne pustiš ob stvareh, </a:t>
            </a:r>
          </a:p>
          <a:p>
            <a:pPr marL="0" marR="0" lvl="0" indent="0" algn="ctr" defTabSz="457200" rtl="0" eaLnBrk="1" fontAlgn="auto" latinLnBrk="0" hangingPunct="1">
              <a:lnSpc>
                <a:spcPct val="150000"/>
              </a:lnSpc>
              <a:spcBef>
                <a:spcPts val="0"/>
              </a:spcBef>
              <a:spcAft>
                <a:spcPts val="0"/>
              </a:spcAft>
              <a:buClrTx/>
              <a:buSzTx/>
              <a:buFontTx/>
              <a:buNone/>
              <a:tabLst/>
              <a:defRPr/>
            </a:pPr>
            <a:r>
              <a:rPr lang="sl-SI" sz="2400" b="1" u="sng" dirty="0">
                <a:solidFill>
                  <a:srgbClr val="66FF33"/>
                </a:solidFill>
                <a:effectLst>
                  <a:outerShdw blurRad="38100" dist="38100" dir="2700000" algn="tl">
                    <a:srgbClr val="000000">
                      <a:alpha val="43137"/>
                    </a:srgbClr>
                  </a:outerShdw>
                </a:effectLst>
                <a:latin typeface="Bookman Old Style" panose="02050604050505020204" pitchFamily="18" charset="0"/>
              </a:rPr>
              <a:t>ki hitro zagorijo. </a:t>
            </a:r>
          </a:p>
          <a:p>
            <a:pPr marL="0" marR="0" lvl="0" indent="0" algn="ctr" defTabSz="457200" rtl="0" eaLnBrk="1" fontAlgn="auto" latinLnBrk="0" hangingPunct="1">
              <a:lnSpc>
                <a:spcPct val="150000"/>
              </a:lnSpc>
              <a:spcBef>
                <a:spcPts val="0"/>
              </a:spcBef>
              <a:spcAft>
                <a:spcPts val="0"/>
              </a:spcAft>
              <a:buClrTx/>
              <a:buSzTx/>
              <a:buFontTx/>
              <a:buNone/>
              <a:tabLst/>
              <a:defRPr/>
            </a:pPr>
            <a:r>
              <a:rPr lang="sl-SI" sz="2400" b="1" u="sng" dirty="0">
                <a:solidFill>
                  <a:srgbClr val="66FF33"/>
                </a:solidFill>
                <a:effectLst>
                  <a:outerShdw blurRad="38100" dist="38100" dir="2700000" algn="tl">
                    <a:srgbClr val="000000">
                      <a:alpha val="43137"/>
                    </a:srgbClr>
                  </a:outerShdw>
                </a:effectLst>
                <a:latin typeface="Bookman Old Style" panose="02050604050505020204" pitchFamily="18" charset="0"/>
              </a:rPr>
              <a:t>Nanjo moraš paziti.</a:t>
            </a:r>
            <a:endParaRPr kumimoji="0" lang="sl-SI" sz="2400" b="1" i="0" u="sng"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endParaRPr>
          </a:p>
        </p:txBody>
      </p:sp>
      <p:pic>
        <p:nvPicPr>
          <p:cNvPr id="5" name="Slika 4" descr="Unavailable Listing on Etsy">
            <a:extLst>
              <a:ext uri="{FF2B5EF4-FFF2-40B4-BE49-F238E27FC236}">
                <a16:creationId xmlns:a16="http://schemas.microsoft.com/office/drawing/2014/main" id="{0C3A394D-16B6-4D3A-AB6F-E8FDEAB6F231}"/>
              </a:ext>
            </a:extLst>
          </p:cNvPr>
          <p:cNvPicPr/>
          <p:nvPr/>
        </p:nvPicPr>
        <p:blipFill rotWithShape="1">
          <a:blip r:embed="rId2">
            <a:extLst>
              <a:ext uri="{28A0092B-C50C-407E-A947-70E740481C1C}">
                <a14:useLocalDpi xmlns:a14="http://schemas.microsoft.com/office/drawing/2010/main" val="0"/>
              </a:ext>
            </a:extLst>
          </a:blip>
          <a:srcRect l="46185" t="20506"/>
          <a:stretch/>
        </p:blipFill>
        <p:spPr bwMode="auto">
          <a:xfrm>
            <a:off x="1473694" y="2459113"/>
            <a:ext cx="3055028" cy="3116561"/>
          </a:xfrm>
          <a:prstGeom prst="rect">
            <a:avLst/>
          </a:prstGeom>
          <a:noFill/>
          <a:ln>
            <a:noFill/>
          </a:ln>
        </p:spPr>
      </p:pic>
    </p:spTree>
    <p:extLst>
      <p:ext uri="{BB962C8B-B14F-4D97-AF65-F5344CB8AC3E}">
        <p14:creationId xmlns:p14="http://schemas.microsoft.com/office/powerpoint/2010/main" val="32753209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F5A2C46A-D4E2-4114-8EA6-58E30783864D}"/>
              </a:ext>
            </a:extLst>
          </p:cNvPr>
          <p:cNvSpPr txBox="1"/>
          <p:nvPr/>
        </p:nvSpPr>
        <p:spPr>
          <a:xfrm>
            <a:off x="1035727" y="42472"/>
            <a:ext cx="5877018" cy="66197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8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IZDELKI IZ SLANEGA TESTA</a:t>
            </a:r>
          </a:p>
        </p:txBody>
      </p:sp>
      <p:pic>
        <p:nvPicPr>
          <p:cNvPr id="5124" name="Picture 4">
            <a:extLst>
              <a:ext uri="{FF2B5EF4-FFF2-40B4-BE49-F238E27FC236}">
                <a16:creationId xmlns:a16="http://schemas.microsoft.com/office/drawing/2014/main" id="{46710414-D209-459A-ADFC-84066B06E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0532" y="4474851"/>
            <a:ext cx="5284813" cy="1755128"/>
          </a:xfrm>
          <a:prstGeom prst="rect">
            <a:avLst/>
          </a:prstGeom>
          <a:noFill/>
          <a:extLst>
            <a:ext uri="{909E8E84-426E-40DD-AFC4-6F175D3DCCD1}">
              <a14:hiddenFill xmlns:a14="http://schemas.microsoft.com/office/drawing/2010/main">
                <a:solidFill>
                  <a:srgbClr val="FFFFFF"/>
                </a:solidFill>
              </a14:hiddenFill>
            </a:ext>
          </a:extLst>
        </p:spPr>
      </p:pic>
      <p:pic>
        <p:nvPicPr>
          <p:cNvPr id="5" name="Slika 4">
            <a:extLst>
              <a:ext uri="{FF2B5EF4-FFF2-40B4-BE49-F238E27FC236}">
                <a16:creationId xmlns:a16="http://schemas.microsoft.com/office/drawing/2014/main" id="{5775A990-0D6B-421A-9D47-A63F9A803FF2}"/>
              </a:ext>
            </a:extLst>
          </p:cNvPr>
          <p:cNvPicPr>
            <a:picLocks noChangeAspect="1"/>
          </p:cNvPicPr>
          <p:nvPr/>
        </p:nvPicPr>
        <p:blipFill>
          <a:blip r:embed="rId3"/>
          <a:stretch>
            <a:fillRect/>
          </a:stretch>
        </p:blipFill>
        <p:spPr>
          <a:xfrm>
            <a:off x="7256878" y="712520"/>
            <a:ext cx="4407790" cy="2847079"/>
          </a:xfrm>
          <a:prstGeom prst="rect">
            <a:avLst/>
          </a:prstGeom>
        </p:spPr>
      </p:pic>
      <p:sp>
        <p:nvSpPr>
          <p:cNvPr id="10" name="PoljeZBesedilom 9">
            <a:extLst>
              <a:ext uri="{FF2B5EF4-FFF2-40B4-BE49-F238E27FC236}">
                <a16:creationId xmlns:a16="http://schemas.microsoft.com/office/drawing/2014/main" id="{991B9B18-BC15-4021-9222-A79395301125}"/>
              </a:ext>
            </a:extLst>
          </p:cNvPr>
          <p:cNvSpPr txBox="1"/>
          <p:nvPr/>
        </p:nvSpPr>
        <p:spPr>
          <a:xfrm>
            <a:off x="133165" y="712520"/>
            <a:ext cx="6995604" cy="517064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2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Za zmes potrebujemo </a:t>
            </a:r>
            <a:r>
              <a:rPr kumimoji="0" lang="sl-SI" sz="22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enako mero soli in moke</a:t>
            </a:r>
            <a:r>
              <a:rPr kumimoji="0" lang="sl-SI" sz="22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Dodamo </a:t>
            </a:r>
            <a:r>
              <a:rPr kumimoji="0" lang="sl-SI" sz="22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2 žlici vode in žlico olja</a:t>
            </a:r>
            <a:r>
              <a:rPr kumimoji="0" lang="sl-SI" sz="22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2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Delovno površino malce pomokamo, razvaljamo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2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in oblikujemo želene oblike. </a:t>
            </a:r>
            <a:r>
              <a:rPr kumimoji="0" lang="sl-SI" sz="2200" b="0" i="0" u="none" strike="noStrike" kern="1200" cap="none" spc="0" normalizeH="0" baseline="0" noProof="0" dirty="0" smtClean="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Izdelke položimo na pekač in pečemo 20 min na 180°. Izdelke pustimo, da se ohladijo.</a:t>
            </a:r>
            <a:r>
              <a:rPr kumimoji="0" lang="sl-SI" sz="2200" b="0" i="0" u="none" strike="noStrike" kern="1200" cap="none" spc="0" normalizeH="0" noProof="0" dirty="0" smtClean="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Nato jih po želji pobarvamo, polakiramo in obesimo na smrečico ali kam drugam.</a:t>
            </a:r>
            <a:endParaRPr kumimoji="0" lang="sl-SI" sz="22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200" b="1" i="0" u="sng"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Nikar ne pozabimo na luknjico,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2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ki je potrebna, da okrasek obesimo. </a:t>
            </a:r>
            <a:endParaRPr kumimoji="0" lang="sl-SI" sz="220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ndParaRPr>
          </a:p>
        </p:txBody>
      </p:sp>
    </p:spTree>
    <p:extLst>
      <p:ext uri="{BB962C8B-B14F-4D97-AF65-F5344CB8AC3E}">
        <p14:creationId xmlns:p14="http://schemas.microsoft.com/office/powerpoint/2010/main" val="8121966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39E0065A-1BCC-4798-8A67-8CD0D3C45875}"/>
              </a:ext>
            </a:extLst>
          </p:cNvPr>
          <p:cNvSpPr txBox="1"/>
          <p:nvPr/>
        </p:nvSpPr>
        <p:spPr>
          <a:xfrm>
            <a:off x="2692457" y="301840"/>
            <a:ext cx="6418555" cy="4524315"/>
          </a:xfrm>
          <a:prstGeom prst="rect">
            <a:avLst/>
          </a:prstGeom>
          <a:noFill/>
        </p:spPr>
        <p:txBody>
          <a:bodyPr wrap="square" rtlCol="0">
            <a:spAutoFit/>
          </a:bodyPr>
          <a:lstStyle/>
          <a:p>
            <a:pPr algn="ctr">
              <a:lnSpc>
                <a:spcPct val="150000"/>
              </a:lnSpc>
            </a:pPr>
            <a:r>
              <a:rPr lang="sl-SI" sz="2400" dirty="0" smtClean="0">
                <a:solidFill>
                  <a:srgbClr val="66FF33"/>
                </a:solidFill>
                <a:effectLst>
                  <a:outerShdw blurRad="38100" dist="38100" dir="2700000" algn="tl">
                    <a:srgbClr val="000000">
                      <a:alpha val="43137"/>
                    </a:srgbClr>
                  </a:outerShdw>
                </a:effectLst>
                <a:latin typeface="Bookman Old Style" panose="02050604050505020204" pitchFamily="18" charset="0"/>
              </a:rPr>
              <a:t>Danes bo dan za ustvarjanje.</a:t>
            </a:r>
            <a:endPar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endParaRPr>
          </a:p>
          <a:p>
            <a:pPr algn="ctr">
              <a:lnSpc>
                <a:spcPct val="150000"/>
              </a:lnSpc>
            </a:pP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Videl-a </a:t>
            </a:r>
            <a:r>
              <a:rPr lang="sl-SI" sz="2400" dirty="0" smtClean="0">
                <a:solidFill>
                  <a:srgbClr val="66FF33"/>
                </a:solidFill>
                <a:effectLst>
                  <a:outerShdw blurRad="38100" dist="38100" dir="2700000" algn="tl">
                    <a:srgbClr val="000000">
                      <a:alpha val="43137"/>
                    </a:srgbClr>
                  </a:outerShdw>
                </a:effectLst>
                <a:latin typeface="Bookman Old Style" panose="02050604050505020204" pitchFamily="18" charset="0"/>
              </a:rPr>
              <a:t>boš </a:t>
            </a: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različne izdelke, </a:t>
            </a:r>
          </a:p>
          <a:p>
            <a:pPr algn="ctr">
              <a:lnSpc>
                <a:spcPct val="150000"/>
              </a:lnSpc>
            </a:pP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različne voščilnice, okraske, obeske… </a:t>
            </a:r>
          </a:p>
          <a:p>
            <a:pPr algn="ctr">
              <a:lnSpc>
                <a:spcPct val="150000"/>
              </a:lnSpc>
            </a:pP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ti si izberi tiste in toliko, </a:t>
            </a:r>
          </a:p>
          <a:p>
            <a:pPr algn="ctr">
              <a:lnSpc>
                <a:spcPct val="150000"/>
              </a:lnSpc>
            </a:pP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kolikor si jih želiš.</a:t>
            </a:r>
          </a:p>
          <a:p>
            <a:pPr algn="ctr">
              <a:lnSpc>
                <a:spcPct val="150000"/>
              </a:lnSpc>
            </a:pPr>
            <a:endPar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endParaRPr>
          </a:p>
          <a:p>
            <a:pPr algn="ctr">
              <a:lnSpc>
                <a:spcPct val="150000"/>
              </a:lnSpc>
            </a:pPr>
            <a:r>
              <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rPr>
              <a:t>Meni pošlji fotografijo </a:t>
            </a:r>
          </a:p>
          <a:p>
            <a:pPr algn="ctr">
              <a:lnSpc>
                <a:spcPct val="150000"/>
              </a:lnSpc>
            </a:pPr>
            <a:r>
              <a:rPr lang="sl-SI" sz="2400" b="1" smtClean="0">
                <a:solidFill>
                  <a:srgbClr val="66FF33"/>
                </a:solidFill>
                <a:effectLst>
                  <a:outerShdw blurRad="38100" dist="38100" dir="2700000" algn="tl">
                    <a:srgbClr val="000000">
                      <a:alpha val="43137"/>
                    </a:srgbClr>
                  </a:outerShdw>
                </a:effectLst>
                <a:latin typeface="Bookman Old Style" panose="02050604050505020204" pitchFamily="18" charset="0"/>
              </a:rPr>
              <a:t>1 voščilnice </a:t>
            </a:r>
            <a:r>
              <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rPr>
              <a:t>in </a:t>
            </a:r>
            <a:r>
              <a:rPr lang="sl-SI" sz="2400" b="1" dirty="0" smtClean="0">
                <a:solidFill>
                  <a:srgbClr val="66FF33"/>
                </a:solidFill>
                <a:effectLst>
                  <a:outerShdw blurRad="38100" dist="38100" dir="2700000" algn="tl">
                    <a:srgbClr val="000000">
                      <a:alpha val="43137"/>
                    </a:srgbClr>
                  </a:outerShdw>
                </a:effectLst>
                <a:latin typeface="Bookman Old Style" panose="02050604050505020204" pitchFamily="18" charset="0"/>
              </a:rPr>
              <a:t>1 izdelka.</a:t>
            </a:r>
            <a:endPar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endParaRPr>
          </a:p>
        </p:txBody>
      </p:sp>
      <p:pic>
        <p:nvPicPr>
          <p:cNvPr id="6" name="Slika 5">
            <a:extLst>
              <a:ext uri="{FF2B5EF4-FFF2-40B4-BE49-F238E27FC236}">
                <a16:creationId xmlns:a16="http://schemas.microsoft.com/office/drawing/2014/main" id="{9FF395AF-E4FE-44F0-B0C3-3AAAE2A8CFB9}"/>
              </a:ext>
            </a:extLst>
          </p:cNvPr>
          <p:cNvPicPr>
            <a:picLocks noChangeAspect="1"/>
          </p:cNvPicPr>
          <p:nvPr/>
        </p:nvPicPr>
        <p:blipFill>
          <a:blip r:embed="rId2"/>
          <a:stretch>
            <a:fillRect/>
          </a:stretch>
        </p:blipFill>
        <p:spPr>
          <a:xfrm>
            <a:off x="1039970" y="2563997"/>
            <a:ext cx="2556515" cy="3926756"/>
          </a:xfrm>
          <a:prstGeom prst="rect">
            <a:avLst/>
          </a:prstGeom>
        </p:spPr>
      </p:pic>
      <p:pic>
        <p:nvPicPr>
          <p:cNvPr id="7" name="Slik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893" y="3165856"/>
            <a:ext cx="1305107" cy="3781953"/>
          </a:xfrm>
          <a:prstGeom prst="rect">
            <a:avLst/>
          </a:prstGeom>
        </p:spPr>
      </p:pic>
    </p:spTree>
    <p:extLst>
      <p:ext uri="{BB962C8B-B14F-4D97-AF65-F5344CB8AC3E}">
        <p14:creationId xmlns:p14="http://schemas.microsoft.com/office/powerpoint/2010/main" val="11099428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5B0C58C4-0E46-492D-8D3D-D284FF31FCFB}"/>
              </a:ext>
            </a:extLst>
          </p:cNvPr>
          <p:cNvSpPr txBox="1"/>
          <p:nvPr/>
        </p:nvSpPr>
        <p:spPr>
          <a:xfrm>
            <a:off x="447912" y="389117"/>
            <a:ext cx="6010184" cy="5724644"/>
          </a:xfrm>
          <a:prstGeom prst="rect">
            <a:avLst/>
          </a:prstGeom>
          <a:noFill/>
        </p:spPr>
        <p:txBody>
          <a:bodyPr wrap="square" rtlCol="0">
            <a:spAutoFit/>
          </a:bodyPr>
          <a:lstStyle/>
          <a:p>
            <a:pPr algn="ctr">
              <a:lnSpc>
                <a:spcPct val="150000"/>
              </a:lnSpc>
            </a:pPr>
            <a:r>
              <a:rPr lang="sl-SI" sz="2800" b="1" u="sng" dirty="0">
                <a:solidFill>
                  <a:srgbClr val="66FF33"/>
                </a:solidFill>
                <a:effectLst>
                  <a:outerShdw blurRad="38100" dist="38100" dir="2700000" algn="tl">
                    <a:srgbClr val="000000">
                      <a:alpha val="43137"/>
                    </a:srgbClr>
                  </a:outerShdw>
                </a:effectLst>
                <a:latin typeface="Bookman Old Style" panose="02050604050505020204" pitchFamily="18" charset="0"/>
              </a:rPr>
              <a:t>POTREBŠČINE:</a:t>
            </a:r>
          </a:p>
          <a:p>
            <a:pPr marL="342900" indent="-342900" algn="ctr">
              <a:lnSpc>
                <a:spcPct val="150000"/>
              </a:lnSpc>
              <a:buFont typeface="Wingdings" panose="05000000000000000000" pitchFamily="2" charset="2"/>
              <a:buChar char="Ø"/>
            </a:pPr>
            <a:r>
              <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rPr>
              <a:t>kolaž papir, škarje, lepilo</a:t>
            </a: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a:t>
            </a:r>
          </a:p>
          <a:p>
            <a:pPr marL="342900" indent="-342900" algn="ctr">
              <a:lnSpc>
                <a:spcPct val="150000"/>
              </a:lnSpc>
              <a:buFont typeface="Wingdings" panose="05000000000000000000" pitchFamily="2" charset="2"/>
              <a:buChar char="Ø"/>
            </a:pPr>
            <a:r>
              <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rPr>
              <a:t>okrasni papir </a:t>
            </a:r>
          </a:p>
          <a:p>
            <a:pPr algn="ctr">
              <a:lnSpc>
                <a:spcPct val="150000"/>
              </a:lnSpc>
            </a:pP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(ostanki ovijalnega papirja, ovitki bonbonov…),</a:t>
            </a:r>
          </a:p>
          <a:p>
            <a:pPr marL="342900" indent="-342900" algn="ctr">
              <a:lnSpc>
                <a:spcPct val="150000"/>
              </a:lnSpc>
              <a:buFont typeface="Wingdings" panose="05000000000000000000" pitchFamily="2" charset="2"/>
              <a:buChar char="Ø"/>
            </a:pPr>
            <a:r>
              <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rPr>
              <a:t>trakovi</a:t>
            </a: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 (darilni, za </a:t>
            </a:r>
            <a:r>
              <a:rPr lang="sl-SI" sz="2400" dirty="0" err="1">
                <a:solidFill>
                  <a:srgbClr val="66FF33"/>
                </a:solidFill>
                <a:effectLst>
                  <a:outerShdw blurRad="38100" dist="38100" dir="2700000" algn="tl">
                    <a:srgbClr val="000000">
                      <a:alpha val="43137"/>
                    </a:srgbClr>
                  </a:outerShdw>
                </a:effectLst>
                <a:latin typeface="Bookman Old Style" panose="02050604050505020204" pitchFamily="18" charset="0"/>
              </a:rPr>
              <a:t>mašnice</a:t>
            </a: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a:t>
            </a:r>
            <a:r>
              <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rPr>
              <a:t> </a:t>
            </a:r>
          </a:p>
          <a:p>
            <a:pPr marL="342900" indent="-342900" algn="ctr">
              <a:lnSpc>
                <a:spcPct val="150000"/>
              </a:lnSpc>
              <a:buFont typeface="Wingdings" panose="05000000000000000000" pitchFamily="2" charset="2"/>
              <a:buChar char="Ø"/>
            </a:pPr>
            <a:r>
              <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rPr>
              <a:t>slano testo </a:t>
            </a:r>
          </a:p>
          <a:p>
            <a:pPr algn="ctr">
              <a:lnSpc>
                <a:spcPct val="150000"/>
              </a:lnSpc>
            </a:pP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(recept je pri načrtu izdelkov),</a:t>
            </a:r>
          </a:p>
          <a:p>
            <a:pPr marL="342900" indent="-342900" algn="ctr">
              <a:lnSpc>
                <a:spcPct val="150000"/>
              </a:lnSpc>
              <a:buFont typeface="Wingdings" panose="05000000000000000000" pitchFamily="2" charset="2"/>
              <a:buChar char="Ø"/>
            </a:pPr>
            <a:r>
              <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rPr>
              <a:t>odpadni materiali</a:t>
            </a:r>
          </a:p>
          <a:p>
            <a:pPr algn="ctr">
              <a:lnSpc>
                <a:spcPct val="150000"/>
              </a:lnSpc>
            </a:pPr>
            <a:r>
              <a:rPr lang="sl-SI" sz="2400" dirty="0" smtClean="0">
                <a:solidFill>
                  <a:srgbClr val="66FF33"/>
                </a:solidFill>
                <a:effectLst>
                  <a:outerShdw blurRad="38100" dist="38100" dir="2700000" algn="tl">
                    <a:srgbClr val="000000">
                      <a:alpha val="43137"/>
                    </a:srgbClr>
                  </a:outerShdw>
                </a:effectLst>
                <a:latin typeface="Bookman Old Style" panose="02050604050505020204" pitchFamily="18" charset="0"/>
              </a:rPr>
              <a:t>(tulci, zamaški…).</a:t>
            </a:r>
            <a:endPar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endParaRPr>
          </a:p>
        </p:txBody>
      </p:sp>
      <p:pic>
        <p:nvPicPr>
          <p:cNvPr id="4" name="Slika 3">
            <a:extLst>
              <a:ext uri="{FF2B5EF4-FFF2-40B4-BE49-F238E27FC236}">
                <a16:creationId xmlns:a16="http://schemas.microsoft.com/office/drawing/2014/main" id="{6B178EDE-1CD6-4FD6-8F63-F7D3721569D0}"/>
              </a:ext>
            </a:extLst>
          </p:cNvPr>
          <p:cNvPicPr>
            <a:picLocks noChangeAspect="1"/>
          </p:cNvPicPr>
          <p:nvPr/>
        </p:nvPicPr>
        <p:blipFill rotWithShape="1">
          <a:blip r:embed="rId2"/>
          <a:srcRect l="19053" r="8131" b="-4476"/>
          <a:stretch/>
        </p:blipFill>
        <p:spPr>
          <a:xfrm>
            <a:off x="7952467" y="3495707"/>
            <a:ext cx="1290056" cy="1048405"/>
          </a:xfrm>
          <a:prstGeom prst="rect">
            <a:avLst/>
          </a:prstGeom>
        </p:spPr>
      </p:pic>
      <p:pic>
        <p:nvPicPr>
          <p:cNvPr id="8" name="Slika 7">
            <a:extLst>
              <a:ext uri="{FF2B5EF4-FFF2-40B4-BE49-F238E27FC236}">
                <a16:creationId xmlns:a16="http://schemas.microsoft.com/office/drawing/2014/main" id="{BD74DD53-F4C3-40C8-8068-3DFE02022821}"/>
              </a:ext>
            </a:extLst>
          </p:cNvPr>
          <p:cNvPicPr>
            <a:picLocks noChangeAspect="1"/>
          </p:cNvPicPr>
          <p:nvPr/>
        </p:nvPicPr>
        <p:blipFill rotWithShape="1">
          <a:blip r:embed="rId3"/>
          <a:srcRect l="16680" t="9069" r="6249" b="23217"/>
          <a:stretch/>
        </p:blipFill>
        <p:spPr>
          <a:xfrm>
            <a:off x="5657470" y="4279037"/>
            <a:ext cx="2626640" cy="2307700"/>
          </a:xfrm>
          <a:prstGeom prst="rect">
            <a:avLst/>
          </a:prstGeom>
        </p:spPr>
      </p:pic>
      <p:pic>
        <p:nvPicPr>
          <p:cNvPr id="10" name="Slika 9">
            <a:extLst>
              <a:ext uri="{FF2B5EF4-FFF2-40B4-BE49-F238E27FC236}">
                <a16:creationId xmlns:a16="http://schemas.microsoft.com/office/drawing/2014/main" id="{01CBF93F-695D-4B5B-B96C-BC443C78B700}"/>
              </a:ext>
            </a:extLst>
          </p:cNvPr>
          <p:cNvPicPr>
            <a:picLocks noChangeAspect="1"/>
          </p:cNvPicPr>
          <p:nvPr/>
        </p:nvPicPr>
        <p:blipFill rotWithShape="1">
          <a:blip r:embed="rId4"/>
          <a:srcRect l="2149" t="14531" b="17794"/>
          <a:stretch/>
        </p:blipFill>
        <p:spPr>
          <a:xfrm>
            <a:off x="6015370" y="2538573"/>
            <a:ext cx="1837385" cy="1270754"/>
          </a:xfrm>
          <a:prstGeom prst="rect">
            <a:avLst/>
          </a:prstGeom>
        </p:spPr>
      </p:pic>
      <p:pic>
        <p:nvPicPr>
          <p:cNvPr id="12" name="Slika 11">
            <a:extLst>
              <a:ext uri="{FF2B5EF4-FFF2-40B4-BE49-F238E27FC236}">
                <a16:creationId xmlns:a16="http://schemas.microsoft.com/office/drawing/2014/main" id="{7B082E4A-97BB-4105-AAF9-50836EA7E7A3}"/>
              </a:ext>
            </a:extLst>
          </p:cNvPr>
          <p:cNvPicPr>
            <a:picLocks noChangeAspect="1"/>
          </p:cNvPicPr>
          <p:nvPr/>
        </p:nvPicPr>
        <p:blipFill>
          <a:blip r:embed="rId5"/>
          <a:stretch>
            <a:fillRect/>
          </a:stretch>
        </p:blipFill>
        <p:spPr>
          <a:xfrm>
            <a:off x="9018798" y="3544410"/>
            <a:ext cx="2806492" cy="2806492"/>
          </a:xfrm>
          <a:prstGeom prst="rect">
            <a:avLst/>
          </a:prstGeom>
        </p:spPr>
      </p:pic>
      <p:pic>
        <p:nvPicPr>
          <p:cNvPr id="14" name="Slika 13">
            <a:extLst>
              <a:ext uri="{FF2B5EF4-FFF2-40B4-BE49-F238E27FC236}">
                <a16:creationId xmlns:a16="http://schemas.microsoft.com/office/drawing/2014/main" id="{2A6906EF-E1B2-400B-B405-3A9084F18ADC}"/>
              </a:ext>
            </a:extLst>
          </p:cNvPr>
          <p:cNvPicPr>
            <a:picLocks noChangeAspect="1"/>
          </p:cNvPicPr>
          <p:nvPr/>
        </p:nvPicPr>
        <p:blipFill>
          <a:blip r:embed="rId6"/>
          <a:stretch>
            <a:fillRect/>
          </a:stretch>
        </p:blipFill>
        <p:spPr>
          <a:xfrm>
            <a:off x="9018798" y="1162371"/>
            <a:ext cx="2768096" cy="2266629"/>
          </a:xfrm>
          <a:prstGeom prst="rect">
            <a:avLst/>
          </a:prstGeom>
        </p:spPr>
      </p:pic>
      <p:pic>
        <p:nvPicPr>
          <p:cNvPr id="5" name="Slika 4">
            <a:extLst>
              <a:ext uri="{FF2B5EF4-FFF2-40B4-BE49-F238E27FC236}">
                <a16:creationId xmlns:a16="http://schemas.microsoft.com/office/drawing/2014/main" id="{FDB7F2D6-5C9A-411D-9B2A-53895BFF727F}"/>
              </a:ext>
            </a:extLst>
          </p:cNvPr>
          <p:cNvPicPr>
            <a:picLocks noChangeAspect="1"/>
          </p:cNvPicPr>
          <p:nvPr/>
        </p:nvPicPr>
        <p:blipFill>
          <a:blip r:embed="rId7"/>
          <a:stretch>
            <a:fillRect/>
          </a:stretch>
        </p:blipFill>
        <p:spPr>
          <a:xfrm>
            <a:off x="7414197" y="1420225"/>
            <a:ext cx="1588917" cy="988994"/>
          </a:xfrm>
          <a:prstGeom prst="rect">
            <a:avLst/>
          </a:prstGeom>
        </p:spPr>
      </p:pic>
      <p:pic>
        <p:nvPicPr>
          <p:cNvPr id="7" name="Slika 6">
            <a:extLst>
              <a:ext uri="{FF2B5EF4-FFF2-40B4-BE49-F238E27FC236}">
                <a16:creationId xmlns:a16="http://schemas.microsoft.com/office/drawing/2014/main" id="{7075BED0-483E-4BC1-80D8-C2CC31DCB689}"/>
              </a:ext>
            </a:extLst>
          </p:cNvPr>
          <p:cNvPicPr>
            <a:picLocks noChangeAspect="1"/>
          </p:cNvPicPr>
          <p:nvPr/>
        </p:nvPicPr>
        <p:blipFill>
          <a:blip r:embed="rId8"/>
          <a:stretch>
            <a:fillRect/>
          </a:stretch>
        </p:blipFill>
        <p:spPr>
          <a:xfrm>
            <a:off x="8564555" y="237122"/>
            <a:ext cx="1355935" cy="1355935"/>
          </a:xfrm>
          <a:prstGeom prst="rect">
            <a:avLst/>
          </a:prstGeom>
        </p:spPr>
      </p:pic>
      <p:pic>
        <p:nvPicPr>
          <p:cNvPr id="11" name="Slika 10">
            <a:extLst>
              <a:ext uri="{FF2B5EF4-FFF2-40B4-BE49-F238E27FC236}">
                <a16:creationId xmlns:a16="http://schemas.microsoft.com/office/drawing/2014/main" id="{BE7DFA15-E163-4750-B2CD-439A1EDBDFDA}"/>
              </a:ext>
            </a:extLst>
          </p:cNvPr>
          <p:cNvPicPr>
            <a:picLocks noChangeAspect="1"/>
          </p:cNvPicPr>
          <p:nvPr/>
        </p:nvPicPr>
        <p:blipFill>
          <a:blip r:embed="rId9"/>
          <a:stretch>
            <a:fillRect/>
          </a:stretch>
        </p:blipFill>
        <p:spPr>
          <a:xfrm>
            <a:off x="6056750" y="454802"/>
            <a:ext cx="1648288" cy="1236216"/>
          </a:xfrm>
          <a:prstGeom prst="rect">
            <a:avLst/>
          </a:prstGeom>
        </p:spPr>
      </p:pic>
    </p:spTree>
    <p:extLst>
      <p:ext uri="{BB962C8B-B14F-4D97-AF65-F5344CB8AC3E}">
        <p14:creationId xmlns:p14="http://schemas.microsoft.com/office/powerpoint/2010/main" val="2251417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5B0C58C4-0E46-492D-8D3D-D284FF31FCFB}"/>
              </a:ext>
            </a:extLst>
          </p:cNvPr>
          <p:cNvSpPr txBox="1"/>
          <p:nvPr/>
        </p:nvSpPr>
        <p:spPr>
          <a:xfrm>
            <a:off x="372860" y="261589"/>
            <a:ext cx="8202970" cy="6386620"/>
          </a:xfrm>
          <a:prstGeom prst="rect">
            <a:avLst/>
          </a:prstGeom>
          <a:noFill/>
        </p:spPr>
        <p:txBody>
          <a:bodyPr wrap="square" rtlCol="0">
            <a:spAutoFit/>
          </a:bodyPr>
          <a:lstStyle/>
          <a:p>
            <a:pPr algn="ctr">
              <a:lnSpc>
                <a:spcPct val="150000"/>
              </a:lnSpc>
            </a:pPr>
            <a:r>
              <a:rPr lang="sl-SI" sz="2800" b="1" u="sng" dirty="0">
                <a:solidFill>
                  <a:srgbClr val="66FF33"/>
                </a:solidFill>
                <a:effectLst>
                  <a:outerShdw blurRad="38100" dist="38100" dir="2700000" algn="tl">
                    <a:srgbClr val="000000">
                      <a:alpha val="43137"/>
                    </a:srgbClr>
                  </a:outerShdw>
                </a:effectLst>
                <a:latin typeface="Bookman Old Style" panose="02050604050505020204" pitchFamily="18" charset="0"/>
              </a:rPr>
              <a:t>Za začetek si pripravi delovni prostor.</a:t>
            </a:r>
          </a:p>
          <a:p>
            <a:pPr marL="342900" indent="-342900" algn="ctr">
              <a:lnSpc>
                <a:spcPct val="150000"/>
              </a:lnSpc>
              <a:buFont typeface="Wingdings" panose="05000000000000000000" pitchFamily="2" charset="2"/>
              <a:buChar char="Ø"/>
            </a:pPr>
            <a:r>
              <a:rPr lang="sl-SI" sz="2200" dirty="0">
                <a:solidFill>
                  <a:srgbClr val="66FF33"/>
                </a:solidFill>
                <a:effectLst>
                  <a:outerShdw blurRad="38100" dist="38100" dir="2700000" algn="tl">
                    <a:srgbClr val="000000">
                      <a:alpha val="43137"/>
                    </a:srgbClr>
                  </a:outerShdw>
                </a:effectLst>
                <a:latin typeface="Bookman Old Style" panose="02050604050505020204" pitchFamily="18" charset="0"/>
              </a:rPr>
              <a:t>Včasih nam pomaga </a:t>
            </a:r>
            <a:r>
              <a:rPr lang="sl-SI" sz="2200" b="1" dirty="0">
                <a:solidFill>
                  <a:srgbClr val="66FF33"/>
                </a:solidFill>
                <a:effectLst>
                  <a:outerShdw blurRad="38100" dist="38100" dir="2700000" algn="tl">
                    <a:srgbClr val="000000">
                      <a:alpha val="43137"/>
                    </a:srgbClr>
                  </a:outerShdw>
                </a:effectLst>
                <a:latin typeface="Bookman Old Style" panose="02050604050505020204" pitchFamily="18" charset="0"/>
              </a:rPr>
              <a:t>pri ustvarjanju prava glasba</a:t>
            </a:r>
            <a:r>
              <a:rPr lang="sl-SI" sz="2200" dirty="0">
                <a:solidFill>
                  <a:srgbClr val="66FF33"/>
                </a:solidFill>
                <a:effectLst>
                  <a:outerShdw blurRad="38100" dist="38100" dir="2700000" algn="tl">
                    <a:srgbClr val="000000">
                      <a:alpha val="43137"/>
                    </a:srgbClr>
                  </a:outerShdw>
                </a:effectLst>
                <a:latin typeface="Bookman Old Style" panose="02050604050505020204" pitchFamily="18" charset="0"/>
              </a:rPr>
              <a:t>.     Če bi ti to pomagalo, si jo vsekakor pripravi.         Ustvari si </a:t>
            </a:r>
            <a:r>
              <a:rPr lang="sl-SI" sz="2200" b="1" dirty="0">
                <a:solidFill>
                  <a:srgbClr val="66FF33"/>
                </a:solidFill>
                <a:effectLst>
                  <a:outerShdw blurRad="38100" dist="38100" dir="2700000" algn="tl">
                    <a:srgbClr val="000000">
                      <a:alpha val="43137"/>
                    </a:srgbClr>
                  </a:outerShdw>
                </a:effectLst>
                <a:latin typeface="Bookman Old Style" panose="02050604050505020204" pitchFamily="18" charset="0"/>
              </a:rPr>
              <a:t>delovno vzdušje</a:t>
            </a:r>
            <a:r>
              <a:rPr lang="sl-SI" sz="2200" dirty="0">
                <a:solidFill>
                  <a:srgbClr val="66FF33"/>
                </a:solidFill>
                <a:effectLst>
                  <a:outerShdw blurRad="38100" dist="38100" dir="2700000" algn="tl">
                    <a:srgbClr val="000000">
                      <a:alpha val="43137"/>
                    </a:srgbClr>
                  </a:outerShdw>
                </a:effectLst>
                <a:latin typeface="Bookman Old Style" panose="02050604050505020204" pitchFamily="18" charset="0"/>
              </a:rPr>
              <a:t>.</a:t>
            </a:r>
          </a:p>
          <a:p>
            <a:pPr marL="342900" indent="-342900" algn="ctr">
              <a:lnSpc>
                <a:spcPct val="150000"/>
              </a:lnSpc>
              <a:buFont typeface="Wingdings" panose="05000000000000000000" pitchFamily="2" charset="2"/>
              <a:buChar char="Ø"/>
            </a:pPr>
            <a:r>
              <a:rPr lang="sl-SI" sz="2200" dirty="0">
                <a:solidFill>
                  <a:srgbClr val="66FF33"/>
                </a:solidFill>
                <a:effectLst>
                  <a:outerShdw blurRad="38100" dist="38100" dir="2700000" algn="tl">
                    <a:srgbClr val="000000">
                      <a:alpha val="43137"/>
                    </a:srgbClr>
                  </a:outerShdw>
                </a:effectLst>
                <a:latin typeface="Bookman Old Style" panose="02050604050505020204" pitchFamily="18" charset="0"/>
              </a:rPr>
              <a:t>Nujno potrebuješ </a:t>
            </a:r>
            <a:r>
              <a:rPr lang="sl-SI" sz="2200" b="1" dirty="0">
                <a:solidFill>
                  <a:srgbClr val="66FF33"/>
                </a:solidFill>
                <a:effectLst>
                  <a:outerShdw blurRad="38100" dist="38100" dir="2700000" algn="tl">
                    <a:srgbClr val="000000">
                      <a:alpha val="43137"/>
                    </a:srgbClr>
                  </a:outerShdw>
                </a:effectLst>
                <a:latin typeface="Bookman Old Style" panose="02050604050505020204" pitchFamily="18" charset="0"/>
              </a:rPr>
              <a:t>zaščito delovnega prostora                       </a:t>
            </a:r>
            <a:r>
              <a:rPr lang="sl-SI" sz="2200" dirty="0">
                <a:solidFill>
                  <a:srgbClr val="66FF33"/>
                </a:solidFill>
                <a:effectLst>
                  <a:outerShdw blurRad="38100" dist="38100" dir="2700000" algn="tl">
                    <a:srgbClr val="000000">
                      <a:alpha val="43137"/>
                    </a:srgbClr>
                  </a:outerShdw>
                </a:effectLst>
                <a:latin typeface="Bookman Old Style" panose="02050604050505020204" pitchFamily="18" charset="0"/>
              </a:rPr>
              <a:t>s časopisnim papirjem.</a:t>
            </a:r>
          </a:p>
          <a:p>
            <a:pPr marL="342900" indent="-342900" algn="ctr">
              <a:lnSpc>
                <a:spcPct val="150000"/>
              </a:lnSpc>
              <a:buFont typeface="Wingdings" panose="05000000000000000000" pitchFamily="2" charset="2"/>
              <a:buChar char="Ø"/>
            </a:pPr>
            <a:r>
              <a:rPr lang="sl-SI" sz="2200" dirty="0">
                <a:solidFill>
                  <a:srgbClr val="66FF33"/>
                </a:solidFill>
                <a:effectLst>
                  <a:outerShdw blurRad="38100" dist="38100" dir="2700000" algn="tl">
                    <a:srgbClr val="000000">
                      <a:alpha val="43137"/>
                    </a:srgbClr>
                  </a:outerShdw>
                </a:effectLst>
                <a:latin typeface="Bookman Old Style" panose="02050604050505020204" pitchFamily="18" charset="0"/>
              </a:rPr>
              <a:t>Odloči se, </a:t>
            </a:r>
            <a:r>
              <a:rPr lang="sl-SI" sz="2200" b="1" dirty="0">
                <a:solidFill>
                  <a:srgbClr val="66FF33"/>
                </a:solidFill>
                <a:effectLst>
                  <a:outerShdw blurRad="38100" dist="38100" dir="2700000" algn="tl">
                    <a:srgbClr val="000000">
                      <a:alpha val="43137"/>
                    </a:srgbClr>
                  </a:outerShdw>
                </a:effectLst>
                <a:latin typeface="Bookman Old Style" panose="02050604050505020204" pitchFamily="18" charset="0"/>
              </a:rPr>
              <a:t>kaj boš najprej delal-a                              </a:t>
            </a:r>
            <a:r>
              <a:rPr lang="sl-SI" sz="2200" dirty="0">
                <a:solidFill>
                  <a:srgbClr val="66FF33"/>
                </a:solidFill>
                <a:effectLst>
                  <a:outerShdw blurRad="38100" dist="38100" dir="2700000" algn="tl">
                    <a:srgbClr val="000000">
                      <a:alpha val="43137"/>
                    </a:srgbClr>
                  </a:outerShdw>
                </a:effectLst>
                <a:latin typeface="Bookman Old Style" panose="02050604050505020204" pitchFamily="18" charset="0"/>
              </a:rPr>
              <a:t>in temu primerno pripravi potrebščine.</a:t>
            </a:r>
          </a:p>
          <a:p>
            <a:pPr marL="342900" indent="-342900" algn="ctr">
              <a:lnSpc>
                <a:spcPct val="150000"/>
              </a:lnSpc>
              <a:buFont typeface="Wingdings" panose="05000000000000000000" pitchFamily="2" charset="2"/>
              <a:buChar char="Ø"/>
            </a:pPr>
            <a:r>
              <a:rPr lang="sl-SI" sz="2200" dirty="0">
                <a:solidFill>
                  <a:srgbClr val="66FF33"/>
                </a:solidFill>
                <a:effectLst>
                  <a:outerShdw blurRad="38100" dist="38100" dir="2700000" algn="tl">
                    <a:srgbClr val="000000">
                      <a:alpha val="43137"/>
                    </a:srgbClr>
                  </a:outerShdw>
                </a:effectLst>
                <a:latin typeface="Bookman Old Style" panose="02050604050505020204" pitchFamily="18" charset="0"/>
              </a:rPr>
              <a:t>Nato si izberi </a:t>
            </a:r>
            <a:r>
              <a:rPr lang="sl-SI" sz="2200" b="1" dirty="0">
                <a:solidFill>
                  <a:srgbClr val="66FF33"/>
                </a:solidFill>
                <a:effectLst>
                  <a:outerShdw blurRad="38100" dist="38100" dir="2700000" algn="tl">
                    <a:srgbClr val="000000">
                      <a:alpha val="43137"/>
                    </a:srgbClr>
                  </a:outerShdw>
                </a:effectLst>
                <a:latin typeface="Bookman Old Style" panose="02050604050505020204" pitchFamily="18" charset="0"/>
              </a:rPr>
              <a:t>motiv</a:t>
            </a:r>
            <a:r>
              <a:rPr lang="sl-SI" sz="2200" dirty="0">
                <a:solidFill>
                  <a:srgbClr val="66FF33"/>
                </a:solidFill>
                <a:effectLst>
                  <a:outerShdw blurRad="38100" dist="38100" dir="2700000" algn="tl">
                    <a:srgbClr val="000000">
                      <a:alpha val="43137"/>
                    </a:srgbClr>
                  </a:outerShdw>
                </a:effectLst>
                <a:latin typeface="Bookman Old Style" panose="02050604050505020204" pitchFamily="18" charset="0"/>
              </a:rPr>
              <a:t>, ki ga nameravaš narisati, naslikat, izdelati npr. snežaka, smrekico, zasneženo pokrajino…</a:t>
            </a:r>
          </a:p>
          <a:p>
            <a:pPr marL="342900" indent="-342900" algn="ctr">
              <a:lnSpc>
                <a:spcPct val="150000"/>
              </a:lnSpc>
              <a:buFont typeface="Wingdings" panose="05000000000000000000" pitchFamily="2" charset="2"/>
              <a:buChar char="Ø"/>
            </a:pPr>
            <a:r>
              <a:rPr lang="sl-SI" sz="2200" dirty="0">
                <a:solidFill>
                  <a:srgbClr val="66FF33"/>
                </a:solidFill>
                <a:effectLst>
                  <a:outerShdw blurRad="38100" dist="38100" dir="2700000" algn="tl">
                    <a:srgbClr val="000000">
                      <a:alpha val="43137"/>
                    </a:srgbClr>
                  </a:outerShdw>
                </a:effectLst>
                <a:latin typeface="Bookman Old Style" panose="02050604050505020204" pitchFamily="18" charset="0"/>
              </a:rPr>
              <a:t>Naredi si </a:t>
            </a:r>
            <a:r>
              <a:rPr lang="sl-SI" sz="2200" b="1" dirty="0">
                <a:solidFill>
                  <a:srgbClr val="66FF33"/>
                </a:solidFill>
                <a:effectLst>
                  <a:outerShdw blurRad="38100" dist="38100" dir="2700000" algn="tl">
                    <a:srgbClr val="000000">
                      <a:alpha val="43137"/>
                    </a:srgbClr>
                  </a:outerShdw>
                </a:effectLst>
                <a:latin typeface="Bookman Old Style" panose="02050604050505020204" pitchFamily="18" charset="0"/>
              </a:rPr>
              <a:t>skico</a:t>
            </a:r>
            <a:r>
              <a:rPr lang="sl-SI" sz="2200" dirty="0">
                <a:solidFill>
                  <a:srgbClr val="66FF33"/>
                </a:solidFill>
                <a:effectLst>
                  <a:outerShdw blurRad="38100" dist="38100" dir="2700000" algn="tl">
                    <a:srgbClr val="000000">
                      <a:alpha val="43137"/>
                    </a:srgbClr>
                  </a:outerShdw>
                </a:effectLst>
                <a:latin typeface="Bookman Old Style" panose="02050604050505020204" pitchFamily="18" charset="0"/>
              </a:rPr>
              <a:t> izdelka.</a:t>
            </a:r>
          </a:p>
          <a:p>
            <a:pPr algn="ctr">
              <a:lnSpc>
                <a:spcPct val="150000"/>
              </a:lnSpc>
            </a:pPr>
            <a:r>
              <a:rPr lang="sl-SI" sz="2800" b="1" u="sng" dirty="0">
                <a:solidFill>
                  <a:srgbClr val="66FF33"/>
                </a:solidFill>
                <a:effectLst>
                  <a:outerShdw blurRad="38100" dist="38100" dir="2700000" algn="tl">
                    <a:srgbClr val="000000">
                      <a:alpha val="43137"/>
                    </a:srgbClr>
                  </a:outerShdw>
                </a:effectLst>
                <a:latin typeface="Bookman Old Style" panose="02050604050505020204" pitchFamily="18" charset="0"/>
              </a:rPr>
              <a:t>Začni z ustvarjanjem.</a:t>
            </a:r>
          </a:p>
        </p:txBody>
      </p:sp>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430" y="2703006"/>
            <a:ext cx="3334901" cy="3334901"/>
          </a:xfrm>
          <a:prstGeom prst="rect">
            <a:avLst/>
          </a:prstGeom>
        </p:spPr>
      </p:pic>
    </p:spTree>
    <p:extLst>
      <p:ext uri="{BB962C8B-B14F-4D97-AF65-F5344CB8AC3E}">
        <p14:creationId xmlns:p14="http://schemas.microsoft.com/office/powerpoint/2010/main" val="21403755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32AE60A-0441-47CF-8AD5-2C8F27F2DBFC}"/>
              </a:ext>
            </a:extLst>
          </p:cNvPr>
          <p:cNvSpPr txBox="1">
            <a:spLocks/>
          </p:cNvSpPr>
          <p:nvPr/>
        </p:nvSpPr>
        <p:spPr>
          <a:xfrm>
            <a:off x="1032770" y="221941"/>
            <a:ext cx="4989112" cy="1460863"/>
          </a:xfrm>
          <a:prstGeom prst="rect">
            <a:avLst/>
          </a:prstGeom>
        </p:spPr>
        <p:txBody>
          <a:bodyPr>
            <a:normAutofit fontScale="975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sl-SI" sz="3200" b="1" i="0" u="none" strike="noStrike" kern="1200" cap="all"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j-ea"/>
                <a:cs typeface="+mj-cs"/>
              </a:rPr>
              <a:t>VOŠČILNICA</a:t>
            </a:r>
          </a:p>
          <a:p>
            <a:pPr marL="0" marR="0" lvl="0" indent="0" algn="ctr" defTabSz="914400" rtl="0" eaLnBrk="1" fontAlgn="auto" latinLnBrk="0" hangingPunct="1">
              <a:lnSpc>
                <a:spcPct val="110000"/>
              </a:lnSpc>
              <a:spcBef>
                <a:spcPct val="0"/>
              </a:spcBef>
              <a:spcAft>
                <a:spcPts val="0"/>
              </a:spcAft>
              <a:buClrTx/>
              <a:buSzTx/>
              <a:buFontTx/>
              <a:buNone/>
              <a:tabLst/>
              <a:defRPr/>
            </a:pPr>
            <a:r>
              <a:rPr lang="sl-SI" sz="3200" b="1" dirty="0">
                <a:solidFill>
                  <a:srgbClr val="66FF33"/>
                </a:solidFill>
                <a:effectLst>
                  <a:outerShdw blurRad="38100" dist="38100" dir="2700000" algn="tl">
                    <a:srgbClr val="000000">
                      <a:alpha val="43137"/>
                    </a:srgbClr>
                  </a:outerShdw>
                </a:effectLst>
                <a:latin typeface="Bookman Old Style" panose="02050604050505020204" pitchFamily="18" charset="0"/>
              </a:rPr>
              <a:t>JELENČEK RUDOLF</a:t>
            </a:r>
            <a:endParaRPr kumimoji="0" lang="sl-SI" sz="3200" b="1" i="0" u="none" strike="noStrike" kern="1200" cap="all"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j-ea"/>
              <a:cs typeface="+mj-cs"/>
            </a:endParaRPr>
          </a:p>
        </p:txBody>
      </p:sp>
      <p:sp>
        <p:nvSpPr>
          <p:cNvPr id="4" name="PoljeZBesedilom 3">
            <a:extLst>
              <a:ext uri="{FF2B5EF4-FFF2-40B4-BE49-F238E27FC236}">
                <a16:creationId xmlns:a16="http://schemas.microsoft.com/office/drawing/2014/main" id="{D1855EFC-7A36-496C-AA39-C6AC21A95A3D}"/>
              </a:ext>
            </a:extLst>
          </p:cNvPr>
          <p:cNvSpPr txBox="1"/>
          <p:nvPr/>
        </p:nvSpPr>
        <p:spPr>
          <a:xfrm>
            <a:off x="1032770" y="1372086"/>
            <a:ext cx="4885677" cy="5015668"/>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Za izdelavo te voščilnice potrebuješ </a:t>
            </a:r>
            <a:r>
              <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rPr>
              <a:t>kolaž papir, </a:t>
            </a:r>
          </a:p>
          <a:p>
            <a:pPr marL="0" marR="0" lvl="0" indent="0" algn="ctr" defTabSz="457200" rtl="0" eaLnBrk="1" fontAlgn="auto" latinLnBrk="0" hangingPunct="1">
              <a:lnSpc>
                <a:spcPct val="150000"/>
              </a:lnSpc>
              <a:spcBef>
                <a:spcPts val="0"/>
              </a:spcBef>
              <a:spcAft>
                <a:spcPts val="0"/>
              </a:spcAft>
              <a:buClrTx/>
              <a:buSzTx/>
              <a:buFontTx/>
              <a:buNone/>
              <a:tabLst/>
              <a:defRPr/>
            </a:pPr>
            <a:r>
              <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rPr>
              <a:t>lepilo in škarje</a:t>
            </a: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 </a:t>
            </a:r>
          </a:p>
          <a:p>
            <a:pPr marL="0" marR="0" lvl="0" indent="0" algn="ctr" defTabSz="457200" rtl="0" eaLnBrk="1" fontAlgn="auto" latinLnBrk="0" hangingPunct="1">
              <a:lnSpc>
                <a:spcPct val="150000"/>
              </a:lnSpc>
              <a:spcBef>
                <a:spcPts val="0"/>
              </a:spcBef>
              <a:spcAft>
                <a:spcPts val="0"/>
              </a:spcAft>
              <a:buClrTx/>
              <a:buSzTx/>
              <a:buFontTx/>
              <a:buNone/>
              <a:tabLst/>
              <a:defRPr/>
            </a:pP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Kolaž papir rjave barve obrežeš v obliko </a:t>
            </a:r>
            <a:r>
              <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rPr>
              <a:t>trikotnika</a:t>
            </a: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 in </a:t>
            </a:r>
            <a:r>
              <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rPr>
              <a:t>zgornji del prepogneš</a:t>
            </a: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 </a:t>
            </a:r>
          </a:p>
          <a:p>
            <a:pPr marL="0" marR="0" lvl="0" indent="0" algn="ctr" defTabSz="457200" rtl="0" eaLnBrk="1" fontAlgn="auto" latinLnBrk="0" hangingPunct="1">
              <a:lnSpc>
                <a:spcPct val="150000"/>
              </a:lnSpc>
              <a:spcBef>
                <a:spcPts val="0"/>
              </a:spcBef>
              <a:spcAft>
                <a:spcPts val="0"/>
              </a:spcAft>
              <a:buClrTx/>
              <a:buSzTx/>
              <a:buFontTx/>
              <a:buNone/>
              <a:tabLst/>
              <a:defRPr/>
            </a:pP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To bo glava in smrček. </a:t>
            </a:r>
          </a:p>
          <a:p>
            <a:pPr marL="0" marR="0" lvl="0" indent="0" algn="ctr" defTabSz="457200" rtl="0" eaLnBrk="1" fontAlgn="auto" latinLnBrk="0" hangingPunct="1">
              <a:lnSpc>
                <a:spcPct val="150000"/>
              </a:lnSpc>
              <a:spcBef>
                <a:spcPts val="0"/>
              </a:spcBef>
              <a:spcAft>
                <a:spcPts val="0"/>
              </a:spcAft>
              <a:buClrTx/>
              <a:buSzTx/>
              <a:buFontTx/>
              <a:buNone/>
              <a:tabLst/>
              <a:defRPr/>
            </a:pP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Izrežeš še </a:t>
            </a:r>
            <a:r>
              <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rPr>
              <a:t>rogovje, oči, ušesa in smrček</a:t>
            </a: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 ter vse prilepiš.</a:t>
            </a:r>
            <a:endPar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endParaRPr>
          </a:p>
        </p:txBody>
      </p:sp>
      <p:pic>
        <p:nvPicPr>
          <p:cNvPr id="5" name="Slika 4">
            <a:extLst>
              <a:ext uri="{FF2B5EF4-FFF2-40B4-BE49-F238E27FC236}">
                <a16:creationId xmlns:a16="http://schemas.microsoft.com/office/drawing/2014/main" id="{A1D412F4-6682-4C7F-A220-DCC3549F3AB5}"/>
              </a:ext>
            </a:extLst>
          </p:cNvPr>
          <p:cNvPicPr>
            <a:picLocks noChangeAspect="1"/>
          </p:cNvPicPr>
          <p:nvPr/>
        </p:nvPicPr>
        <p:blipFill rotWithShape="1">
          <a:blip r:embed="rId2"/>
          <a:srcRect l="83447" t="31586" r="2354" b="33592"/>
          <a:stretch/>
        </p:blipFill>
        <p:spPr>
          <a:xfrm>
            <a:off x="6590969" y="400534"/>
            <a:ext cx="4390708" cy="6056932"/>
          </a:xfrm>
          <a:prstGeom prst="rect">
            <a:avLst/>
          </a:prstGeom>
        </p:spPr>
      </p:pic>
    </p:spTree>
    <p:extLst>
      <p:ext uri="{BB962C8B-B14F-4D97-AF65-F5344CB8AC3E}">
        <p14:creationId xmlns:p14="http://schemas.microsoft.com/office/powerpoint/2010/main" val="40887370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BFE7E06-65AB-4E6C-8B68-CCC746170134}"/>
              </a:ext>
            </a:extLst>
          </p:cNvPr>
          <p:cNvSpPr>
            <a:spLocks noGrp="1"/>
          </p:cNvSpPr>
          <p:nvPr>
            <p:ph type="title"/>
          </p:nvPr>
        </p:nvSpPr>
        <p:spPr>
          <a:xfrm>
            <a:off x="777429" y="152594"/>
            <a:ext cx="4777812" cy="1143546"/>
          </a:xfrm>
        </p:spPr>
        <p:txBody>
          <a:bodyPr>
            <a:normAutofit/>
          </a:bodyPr>
          <a:lstStyle/>
          <a:p>
            <a:pPr algn="ctr">
              <a:lnSpc>
                <a:spcPct val="100000"/>
              </a:lnSpc>
            </a:pPr>
            <a:r>
              <a:rPr lang="sl-SI" sz="3200" b="1" dirty="0">
                <a:solidFill>
                  <a:srgbClr val="66FF33"/>
                </a:solidFill>
                <a:effectLst>
                  <a:outerShdw blurRad="38100" dist="38100" dir="2700000" algn="tl">
                    <a:srgbClr val="000000">
                      <a:alpha val="43137"/>
                    </a:srgbClr>
                  </a:outerShdw>
                </a:effectLst>
                <a:latin typeface="Bookman Old Style" panose="02050604050505020204" pitchFamily="18" charset="0"/>
              </a:rPr>
              <a:t>VOŠČILNICA ORIGAMI SMREKICA</a:t>
            </a:r>
          </a:p>
        </p:txBody>
      </p:sp>
      <p:pic>
        <p:nvPicPr>
          <p:cNvPr id="5" name="Označba mesta vsebine 4">
            <a:extLst>
              <a:ext uri="{FF2B5EF4-FFF2-40B4-BE49-F238E27FC236}">
                <a16:creationId xmlns:a16="http://schemas.microsoft.com/office/drawing/2014/main" id="{06D6DB5D-F3B3-4CEB-AC4C-B2B5DE792706}"/>
              </a:ext>
            </a:extLst>
          </p:cNvPr>
          <p:cNvPicPr>
            <a:picLocks noGrp="1" noChangeAspect="1"/>
          </p:cNvPicPr>
          <p:nvPr>
            <p:ph sz="half" idx="1"/>
          </p:nvPr>
        </p:nvPicPr>
        <p:blipFill>
          <a:blip r:embed="rId2"/>
          <a:stretch>
            <a:fillRect/>
          </a:stretch>
        </p:blipFill>
        <p:spPr>
          <a:xfrm>
            <a:off x="740519" y="1569867"/>
            <a:ext cx="4291579" cy="5126854"/>
          </a:xfrm>
          <a:prstGeom prst="rect">
            <a:avLst/>
          </a:prstGeom>
        </p:spPr>
      </p:pic>
      <p:sp>
        <p:nvSpPr>
          <p:cNvPr id="6" name="PoljeZBesedilom 5">
            <a:extLst>
              <a:ext uri="{FF2B5EF4-FFF2-40B4-BE49-F238E27FC236}">
                <a16:creationId xmlns:a16="http://schemas.microsoft.com/office/drawing/2014/main" id="{75B086A3-F968-4CA0-B2F0-3D6539917F32}"/>
              </a:ext>
            </a:extLst>
          </p:cNvPr>
          <p:cNvSpPr txBox="1"/>
          <p:nvPr/>
        </p:nvSpPr>
        <p:spPr>
          <a:xfrm>
            <a:off x="5555241" y="301841"/>
            <a:ext cx="6263898" cy="4461671"/>
          </a:xfrm>
          <a:prstGeom prst="rect">
            <a:avLst/>
          </a:prstGeom>
          <a:noFill/>
        </p:spPr>
        <p:txBody>
          <a:bodyPr wrap="square" rtlCol="0">
            <a:spAutoFit/>
          </a:bodyPr>
          <a:lstStyle/>
          <a:p>
            <a:pPr algn="ctr">
              <a:lnSpc>
                <a:spcPct val="150000"/>
              </a:lnSpc>
            </a:pP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Za izdelavo te voščilnice potrebuješ papir v </a:t>
            </a:r>
            <a:r>
              <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rPr>
              <a:t>treh velikostih kvadratne oblike, </a:t>
            </a: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takega, kot ga uporabljamo pri origamiju. Vsakega </a:t>
            </a:r>
            <a:r>
              <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rPr>
              <a:t>prepogneš</a:t>
            </a: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 da dobiš </a:t>
            </a:r>
            <a:r>
              <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rPr>
              <a:t>trikotnike</a:t>
            </a: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 nato </a:t>
            </a:r>
            <a:r>
              <a:rPr lang="sl-SI" sz="2400" b="1" u="sng" dirty="0">
                <a:solidFill>
                  <a:srgbClr val="66FF33"/>
                </a:solidFill>
                <a:effectLst>
                  <a:outerShdw blurRad="38100" dist="38100" dir="2700000" algn="tl">
                    <a:srgbClr val="000000">
                      <a:alpha val="43137"/>
                    </a:srgbClr>
                  </a:outerShdw>
                </a:effectLst>
                <a:latin typeface="Bookman Old Style" panose="02050604050505020204" pitchFamily="18" charset="0"/>
              </a:rPr>
              <a:t>začneš z lepljenjem zgoraj</a:t>
            </a: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 Na koncu smrečici dodaš zvezdico. Če uporabljaš enobarvni papir, lahko smrečici </a:t>
            </a:r>
            <a:r>
              <a:rPr lang="sl-SI" sz="2400" dirty="0" err="1">
                <a:solidFill>
                  <a:srgbClr val="66FF33"/>
                </a:solidFill>
                <a:effectLst>
                  <a:outerShdw blurRad="38100" dist="38100" dir="2700000" algn="tl">
                    <a:srgbClr val="000000">
                      <a:alpha val="43137"/>
                    </a:srgbClr>
                  </a:outerShdw>
                </a:effectLst>
                <a:latin typeface="Bookman Old Style" panose="02050604050505020204" pitchFamily="18" charset="0"/>
              </a:rPr>
              <a:t>dorišeš</a:t>
            </a: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 okraske. </a:t>
            </a:r>
          </a:p>
        </p:txBody>
      </p:sp>
      <p:pic>
        <p:nvPicPr>
          <p:cNvPr id="8" name="Slika 7">
            <a:extLst>
              <a:ext uri="{FF2B5EF4-FFF2-40B4-BE49-F238E27FC236}">
                <a16:creationId xmlns:a16="http://schemas.microsoft.com/office/drawing/2014/main" id="{3653B2D3-3A43-41C1-8799-8F0DBC4EE5AD}"/>
              </a:ext>
            </a:extLst>
          </p:cNvPr>
          <p:cNvPicPr>
            <a:picLocks noChangeAspect="1"/>
          </p:cNvPicPr>
          <p:nvPr/>
        </p:nvPicPr>
        <p:blipFill>
          <a:blip r:embed="rId3"/>
          <a:stretch>
            <a:fillRect/>
          </a:stretch>
        </p:blipFill>
        <p:spPr>
          <a:xfrm>
            <a:off x="5210714" y="5594665"/>
            <a:ext cx="1011411" cy="1011411"/>
          </a:xfrm>
          <a:prstGeom prst="rect">
            <a:avLst/>
          </a:prstGeom>
        </p:spPr>
      </p:pic>
      <p:pic>
        <p:nvPicPr>
          <p:cNvPr id="9" name="Slika 8">
            <a:extLst>
              <a:ext uri="{FF2B5EF4-FFF2-40B4-BE49-F238E27FC236}">
                <a16:creationId xmlns:a16="http://schemas.microsoft.com/office/drawing/2014/main" id="{8CCE8F10-5882-4B89-98C5-C4577BC75809}"/>
              </a:ext>
            </a:extLst>
          </p:cNvPr>
          <p:cNvPicPr>
            <a:picLocks noChangeAspect="1"/>
          </p:cNvPicPr>
          <p:nvPr/>
        </p:nvPicPr>
        <p:blipFill>
          <a:blip r:embed="rId3"/>
          <a:stretch>
            <a:fillRect/>
          </a:stretch>
        </p:blipFill>
        <p:spPr>
          <a:xfrm>
            <a:off x="6400741" y="5176713"/>
            <a:ext cx="1429363" cy="1429363"/>
          </a:xfrm>
          <a:prstGeom prst="rect">
            <a:avLst/>
          </a:prstGeom>
        </p:spPr>
      </p:pic>
      <p:pic>
        <p:nvPicPr>
          <p:cNvPr id="10" name="Slika 9">
            <a:extLst>
              <a:ext uri="{FF2B5EF4-FFF2-40B4-BE49-F238E27FC236}">
                <a16:creationId xmlns:a16="http://schemas.microsoft.com/office/drawing/2014/main" id="{1E11D67C-42F1-4B55-BA9A-DD185DEB06B8}"/>
              </a:ext>
            </a:extLst>
          </p:cNvPr>
          <p:cNvPicPr>
            <a:picLocks noChangeAspect="1"/>
          </p:cNvPicPr>
          <p:nvPr/>
        </p:nvPicPr>
        <p:blipFill>
          <a:blip r:embed="rId3"/>
          <a:stretch>
            <a:fillRect/>
          </a:stretch>
        </p:blipFill>
        <p:spPr>
          <a:xfrm>
            <a:off x="8008720" y="4763512"/>
            <a:ext cx="1933209" cy="1933209"/>
          </a:xfrm>
          <a:prstGeom prst="rect">
            <a:avLst/>
          </a:prstGeom>
        </p:spPr>
      </p:pic>
    </p:spTree>
    <p:extLst>
      <p:ext uri="{BB962C8B-B14F-4D97-AF65-F5344CB8AC3E}">
        <p14:creationId xmlns:p14="http://schemas.microsoft.com/office/powerpoint/2010/main" val="27994800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32AE60A-0441-47CF-8AD5-2C8F27F2DBFC}"/>
              </a:ext>
            </a:extLst>
          </p:cNvPr>
          <p:cNvSpPr txBox="1">
            <a:spLocks/>
          </p:cNvSpPr>
          <p:nvPr/>
        </p:nvSpPr>
        <p:spPr>
          <a:xfrm>
            <a:off x="1032770" y="256965"/>
            <a:ext cx="4989112" cy="1460863"/>
          </a:xfrm>
          <a:prstGeom prst="rect">
            <a:avLst/>
          </a:prstGeom>
        </p:spPr>
        <p:txBody>
          <a:bodyPr>
            <a:normAutofit fontScale="975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sl-SI" sz="3200" b="1" i="0" u="none" strike="noStrike" kern="1200" cap="all"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j-ea"/>
                <a:cs typeface="+mj-cs"/>
              </a:rPr>
              <a:t>VOŠČILNICA</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sl-SI" sz="3200" b="1" i="0" u="none" strike="noStrike" kern="1200" cap="all"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j-ea"/>
                <a:cs typeface="+mj-cs"/>
              </a:rPr>
              <a:t>SEVERNI MEDVED</a:t>
            </a:r>
          </a:p>
        </p:txBody>
      </p:sp>
      <p:sp>
        <p:nvSpPr>
          <p:cNvPr id="4" name="PoljeZBesedilom 3">
            <a:extLst>
              <a:ext uri="{FF2B5EF4-FFF2-40B4-BE49-F238E27FC236}">
                <a16:creationId xmlns:a16="http://schemas.microsoft.com/office/drawing/2014/main" id="{D1855EFC-7A36-496C-AA39-C6AC21A95A3D}"/>
              </a:ext>
            </a:extLst>
          </p:cNvPr>
          <p:cNvSpPr txBox="1"/>
          <p:nvPr/>
        </p:nvSpPr>
        <p:spPr>
          <a:xfrm>
            <a:off x="1032770" y="1372086"/>
            <a:ext cx="4885677" cy="507831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Za izdelavo te voščilnice tudi potrebuješ </a:t>
            </a:r>
            <a:r>
              <a:rPr kumimoji="0" lang="sl-SI" sz="2400" b="1" i="0" u="none" strike="noStrike" kern="1200" cap="none" spc="0" normalizeH="0" baseline="0" noProof="0" dirty="0" smtClean="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papir</a:t>
            </a:r>
            <a:r>
              <a:rPr kumimoji="0" lang="sl-SI" sz="24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4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lepilo in škarje</a:t>
            </a: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a:t>
            </a:r>
          </a:p>
          <a:p>
            <a:pPr marL="0" marR="0" lvl="0" indent="0" algn="ctr" defTabSz="457200" rtl="0" eaLnBrk="1" fontAlgn="auto" latinLnBrk="0" hangingPunct="1">
              <a:lnSpc>
                <a:spcPct val="150000"/>
              </a:lnSpc>
              <a:spcBef>
                <a:spcPts val="0"/>
              </a:spcBef>
              <a:spcAft>
                <a:spcPts val="0"/>
              </a:spcAft>
              <a:buClrTx/>
              <a:buSzTx/>
              <a:buFontTx/>
              <a:buNone/>
              <a:tabLst/>
              <a:defRPr/>
            </a:pP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P</a:t>
            </a:r>
            <a:r>
              <a:rPr kumimoji="0" lang="sl-SI" sz="2400" b="0" i="0" u="none" strike="noStrike" kern="1200" cap="none" spc="0" normalizeH="0" baseline="0" noProof="0" dirty="0" err="1">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apir</a:t>
            </a: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bele barve obrežeš v </a:t>
            </a:r>
            <a:r>
              <a:rPr kumimoji="0" lang="sl-SI" sz="24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obliko glave, ušes in telesa</a:t>
            </a: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Na voščilnico najprej prilepi telo, nato glavo in ušesa. </a:t>
            </a:r>
            <a:r>
              <a:rPr kumimoji="0" lang="sl-SI" sz="2400" b="0" i="0" u="none" strike="noStrike" kern="1200" cap="none" spc="0" normalizeH="0" baseline="0" noProof="0" dirty="0" err="1">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Dolepiš</a:t>
            </a: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ali </a:t>
            </a:r>
            <a:r>
              <a:rPr kumimoji="0" lang="sl-SI" sz="2400" b="0" i="0" u="none" strike="noStrike" kern="1200" cap="none" spc="0" normalizeH="0" baseline="0" noProof="0" dirty="0" err="1">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dorišeš</a:t>
            </a: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a:t>
            </a:r>
            <a:r>
              <a:rPr kumimoji="0" lang="sl-SI" sz="24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še smrček, oči in vdolbine na ušesih</a:t>
            </a: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a:t>
            </a:r>
          </a:p>
        </p:txBody>
      </p:sp>
      <p:pic>
        <p:nvPicPr>
          <p:cNvPr id="1026" name="Picture 2" descr="3D polar bear paper craft for kids. Create a polar bear portrait with a pop-out nose, surrounded by falling snow made from Q-tip dots. Printable template avaiable. This is an easy Winter craft for kids suitable for Kindergarten and up #winter #wintercrafts #papercraft #polarbear #3Danimals #animalcrafts #thecrafttrain #superfunprintables #kidsactivities #printableactivitiesforkids #printablecrafts #funkidscrafts">
            <a:extLst>
              <a:ext uri="{FF2B5EF4-FFF2-40B4-BE49-F238E27FC236}">
                <a16:creationId xmlns:a16="http://schemas.microsoft.com/office/drawing/2014/main" id="{49EB92E6-F2F1-4489-8409-BB4B66849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48" t="50484" r="4297"/>
          <a:stretch/>
        </p:blipFill>
        <p:spPr bwMode="auto">
          <a:xfrm>
            <a:off x="8460522" y="292962"/>
            <a:ext cx="2565543" cy="28497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D polar bear paper craft for kids. Create a polar bear portrait with a pop-out nose, surrounded by falling snow made from Q-tip dots. Printable template avaiable. This is an easy Winter craft for kids suitable for Kindergarten and up #winter #wintercrafts #papercraft #polarbear #3Danimals #animalcrafts #thecrafttrain #superfunprintables #kidsactivities #printableactivitiesforkids #printablecrafts #funkidscrafts">
            <a:extLst>
              <a:ext uri="{FF2B5EF4-FFF2-40B4-BE49-F238E27FC236}">
                <a16:creationId xmlns:a16="http://schemas.microsoft.com/office/drawing/2014/main" id="{382C6716-166E-4AFF-A2C1-92733D6658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27" t="2201" r="14186" b="52492"/>
          <a:stretch/>
        </p:blipFill>
        <p:spPr bwMode="auto">
          <a:xfrm>
            <a:off x="6539885" y="3429000"/>
            <a:ext cx="2565543" cy="2973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6697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32AE60A-0441-47CF-8AD5-2C8F27F2DBFC}"/>
              </a:ext>
            </a:extLst>
          </p:cNvPr>
          <p:cNvSpPr txBox="1">
            <a:spLocks/>
          </p:cNvSpPr>
          <p:nvPr/>
        </p:nvSpPr>
        <p:spPr>
          <a:xfrm>
            <a:off x="967804" y="204188"/>
            <a:ext cx="5128196" cy="878888"/>
          </a:xfrm>
          <a:prstGeom prst="rect">
            <a:avLst/>
          </a:prstGeom>
        </p:spPr>
        <p:txBody>
          <a:bodyPr>
            <a:normAutofit fontScale="97500"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algn="ctr" defTabSz="914400" rtl="0" eaLnBrk="1" fontAlgn="auto" latinLnBrk="0" hangingPunct="1">
              <a:lnSpc>
                <a:spcPct val="170000"/>
              </a:lnSpc>
              <a:spcBef>
                <a:spcPct val="0"/>
              </a:spcBef>
              <a:spcAft>
                <a:spcPts val="0"/>
              </a:spcAft>
              <a:buClrTx/>
              <a:buSzTx/>
              <a:buFontTx/>
              <a:buNone/>
              <a:tabLst/>
              <a:defRPr/>
            </a:pPr>
            <a:r>
              <a:rPr kumimoji="0" lang="sl-SI" sz="3200" b="1" i="0" u="none" strike="noStrike" kern="1200" cap="all"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j-ea"/>
                <a:cs typeface="+mj-cs"/>
              </a:rPr>
              <a:t>VOŠČILNICA SNEŽAK</a:t>
            </a:r>
          </a:p>
        </p:txBody>
      </p:sp>
      <p:sp>
        <p:nvSpPr>
          <p:cNvPr id="4" name="PoljeZBesedilom 3">
            <a:extLst>
              <a:ext uri="{FF2B5EF4-FFF2-40B4-BE49-F238E27FC236}">
                <a16:creationId xmlns:a16="http://schemas.microsoft.com/office/drawing/2014/main" id="{D1855EFC-7A36-496C-AA39-C6AC21A95A3D}"/>
              </a:ext>
            </a:extLst>
          </p:cNvPr>
          <p:cNvSpPr txBox="1"/>
          <p:nvPr/>
        </p:nvSpPr>
        <p:spPr>
          <a:xfrm>
            <a:off x="1050526" y="1189609"/>
            <a:ext cx="4885677" cy="556966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Za izdelavo te voščilnice potrebuješ </a:t>
            </a:r>
            <a:r>
              <a:rPr kumimoji="0" lang="sl-SI" sz="24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flomastre ali tempera barve</a:t>
            </a: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Za začetek na barvni papir (lahko je tudi druge barve in ne samo modre) </a:t>
            </a:r>
            <a:r>
              <a:rPr kumimoji="0" lang="sl-SI" sz="24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narišeš obrobo snežaka</a:t>
            </a: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a:t>
            </a:r>
          </a:p>
          <a:p>
            <a:pPr marL="0" marR="0" lvl="0" indent="0" algn="ctr" defTabSz="457200" rtl="0" eaLnBrk="1" fontAlgn="auto" latinLnBrk="0" hangingPunct="1">
              <a:lnSpc>
                <a:spcPct val="150000"/>
              </a:lnSpc>
              <a:spcBef>
                <a:spcPts val="0"/>
              </a:spcBef>
              <a:spcAft>
                <a:spcPts val="0"/>
              </a:spcAft>
              <a:buClrTx/>
              <a:buSzTx/>
              <a:buFontTx/>
              <a:buNone/>
              <a:tabLst/>
              <a:defRPr/>
            </a:pP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Najprej lahko narediš skico.</a:t>
            </a:r>
          </a:p>
          <a:p>
            <a:pPr marL="0" marR="0" lvl="0" indent="0" algn="ctr" defTabSz="457200" rtl="0" eaLnBrk="1" fontAlgn="auto" latinLnBrk="0" hangingPunct="1">
              <a:lnSpc>
                <a:spcPct val="150000"/>
              </a:lnSpc>
              <a:spcBef>
                <a:spcPts val="0"/>
              </a:spcBef>
              <a:spcAft>
                <a:spcPts val="0"/>
              </a:spcAft>
              <a:buClrTx/>
              <a:buSzTx/>
              <a:buFontTx/>
              <a:buNone/>
              <a:tabLst/>
              <a:defRPr/>
            </a:pP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Nato </a:t>
            </a:r>
            <a:r>
              <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rPr>
              <a:t>v notranjosti snežaka </a:t>
            </a: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delaš </a:t>
            </a:r>
            <a:r>
              <a:rPr lang="sl-SI" sz="2400" b="1" dirty="0">
                <a:solidFill>
                  <a:srgbClr val="66FF33"/>
                </a:solidFill>
                <a:effectLst>
                  <a:outerShdw blurRad="38100" dist="38100" dir="2700000" algn="tl">
                    <a:srgbClr val="000000">
                      <a:alpha val="43137"/>
                    </a:srgbClr>
                  </a:outerShdw>
                </a:effectLst>
                <a:latin typeface="Bookman Old Style" panose="02050604050505020204" pitchFamily="18" charset="0"/>
              </a:rPr>
              <a:t>pikice</a:t>
            </a:r>
            <a:r>
              <a:rPr lang="sl-SI" sz="2400" dirty="0">
                <a:solidFill>
                  <a:srgbClr val="66FF33"/>
                </a:solidFill>
                <a:effectLst>
                  <a:outerShdw blurRad="38100" dist="38100" dir="2700000" algn="tl">
                    <a:srgbClr val="000000">
                      <a:alpha val="43137"/>
                    </a:srgbClr>
                  </a:outerShdw>
                </a:effectLst>
                <a:latin typeface="Bookman Old Style" panose="02050604050505020204" pitchFamily="18" charset="0"/>
              </a:rPr>
              <a:t>. Snežaka obrežeš in prilepiš na voščilnico.</a:t>
            </a:r>
          </a:p>
        </p:txBody>
      </p:sp>
      <p:pic>
        <p:nvPicPr>
          <p:cNvPr id="2050" name="Picture 2" descr="Hoe werkt snelle #Winterknutsels maken? | Hoe werkt snelle-winterknutsels-maken | Hoe werkt dat | Snelle Winterknutsels maken-knutselen">
            <a:extLst>
              <a:ext uri="{FF2B5EF4-FFF2-40B4-BE49-F238E27FC236}">
                <a16:creationId xmlns:a16="http://schemas.microsoft.com/office/drawing/2014/main" id="{AD605940-C483-43A9-901F-F51C6510D2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8"/>
          <a:stretch/>
        </p:blipFill>
        <p:spPr bwMode="auto">
          <a:xfrm>
            <a:off x="6394883" y="505812"/>
            <a:ext cx="4885677" cy="5821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5208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32AE60A-0441-47CF-8AD5-2C8F27F2DBFC}"/>
              </a:ext>
            </a:extLst>
          </p:cNvPr>
          <p:cNvSpPr txBox="1">
            <a:spLocks/>
          </p:cNvSpPr>
          <p:nvPr/>
        </p:nvSpPr>
        <p:spPr>
          <a:xfrm>
            <a:off x="1349544" y="444720"/>
            <a:ext cx="5219931" cy="530986"/>
          </a:xfrm>
          <a:prstGeom prst="rect">
            <a:avLst/>
          </a:prstGeom>
        </p:spPr>
        <p:txBody>
          <a:bodyPr>
            <a:normAutofit fontScale="975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l-SI" sz="3200" b="1" i="0" u="none" strike="noStrike" kern="1200" cap="all"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j-ea"/>
                <a:cs typeface="+mj-cs"/>
              </a:rPr>
              <a:t>VOŠČILNICA SMREKICA</a:t>
            </a:r>
          </a:p>
        </p:txBody>
      </p:sp>
      <p:sp>
        <p:nvSpPr>
          <p:cNvPr id="4" name="PoljeZBesedilom 3">
            <a:extLst>
              <a:ext uri="{FF2B5EF4-FFF2-40B4-BE49-F238E27FC236}">
                <a16:creationId xmlns:a16="http://schemas.microsoft.com/office/drawing/2014/main" id="{D1855EFC-7A36-496C-AA39-C6AC21A95A3D}"/>
              </a:ext>
            </a:extLst>
          </p:cNvPr>
          <p:cNvSpPr txBox="1"/>
          <p:nvPr/>
        </p:nvSpPr>
        <p:spPr>
          <a:xfrm>
            <a:off x="5965795" y="975706"/>
            <a:ext cx="5405722" cy="501502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Za izdelavo te voščilnice potrebuješ </a:t>
            </a:r>
            <a:r>
              <a:rPr kumimoji="0" lang="sl-SI" sz="24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kolaž papir</a:t>
            </a:r>
            <a:r>
              <a:rPr kumimoji="0" lang="sl-SI" sz="2400" b="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a:t>
            </a:r>
            <a:r>
              <a:rPr kumimoji="0" lang="sl-SI" sz="24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bleščice,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4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okrasne kamenčke, škarje, lepilo. </a:t>
            </a:r>
            <a:r>
              <a:rPr kumimoji="0" lang="sl-SI" sz="240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Na kolaž zelene barve obrišeš svojo dlan,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40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pravokotnik za deblo in zvezdico.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sl-SI" sz="2400"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Izrežeš ter prilepi na voščilnico. Dodaš bleščice, okrasne kamenčke.</a:t>
            </a:r>
            <a:endParaRPr kumimoji="0" lang="sl-SI" sz="24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Bookman Old Style" panose="02050604050505020204" pitchFamily="18" charset="0"/>
              <a:ea typeface="+mn-ea"/>
              <a:cs typeface="+mn-cs"/>
            </a:endParaRPr>
          </a:p>
        </p:txBody>
      </p:sp>
      <p:pic>
        <p:nvPicPr>
          <p:cNvPr id="6" name="Slika 5">
            <a:extLst>
              <a:ext uri="{FF2B5EF4-FFF2-40B4-BE49-F238E27FC236}">
                <a16:creationId xmlns:a16="http://schemas.microsoft.com/office/drawing/2014/main" id="{0946CF48-C552-4537-91F0-5E3767139BE7}"/>
              </a:ext>
            </a:extLst>
          </p:cNvPr>
          <p:cNvPicPr>
            <a:picLocks noChangeAspect="1"/>
          </p:cNvPicPr>
          <p:nvPr/>
        </p:nvPicPr>
        <p:blipFill rotWithShape="1">
          <a:blip r:embed="rId2"/>
          <a:srcRect l="18608" t="5665" r="47217" b="61325"/>
          <a:stretch/>
        </p:blipFill>
        <p:spPr>
          <a:xfrm>
            <a:off x="1695633" y="1281127"/>
            <a:ext cx="3542192" cy="5132153"/>
          </a:xfrm>
          <a:prstGeom prst="rect">
            <a:avLst/>
          </a:prstGeom>
        </p:spPr>
      </p:pic>
    </p:spTree>
    <p:extLst>
      <p:ext uri="{BB962C8B-B14F-4D97-AF65-F5344CB8AC3E}">
        <p14:creationId xmlns:p14="http://schemas.microsoft.com/office/powerpoint/2010/main" val="33823732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zje">
  <a:themeElements>
    <a:clrScheme name="Circuit">
      <a:dk1>
        <a:sysClr val="windowText" lastClr="000000"/>
      </a:dk1>
      <a:lt1>
        <a:sysClr val="window" lastClr="FFFFFF"/>
      </a:lt1>
      <a:dk2>
        <a:srgbClr val="8D1E14"/>
      </a:dk2>
      <a:lt2>
        <a:srgbClr val="FF744E"/>
      </a:lt2>
      <a:accent1>
        <a:srgbClr val="E9B758"/>
      </a:accent1>
      <a:accent2>
        <a:srgbClr val="FE8943"/>
      </a:accent2>
      <a:accent3>
        <a:srgbClr val="AEA27C"/>
      </a:accent3>
      <a:accent4>
        <a:srgbClr val="90B46E"/>
      </a:accent4>
      <a:accent5>
        <a:srgbClr val="71AEC1"/>
      </a:accent5>
      <a:accent6>
        <a:srgbClr val="C98DE7"/>
      </a:accent6>
      <a:hlink>
        <a:srgbClr val="FF7A22"/>
      </a:hlink>
      <a:folHlink>
        <a:srgbClr val="FDCD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2000"/>
                <a:satMod val="150000"/>
                <a:lumMod val="15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971C58-AB76-4A2A-B231-5F8CA03CF491}"/>
    </a:ext>
  </a:extLst>
</a:theme>
</file>

<file path=docProps/app.xml><?xml version="1.0" encoding="utf-8"?>
<Properties xmlns="http://schemas.openxmlformats.org/officeDocument/2006/extended-properties" xmlns:vt="http://schemas.openxmlformats.org/officeDocument/2006/docPropsVTypes">
  <Template>Vezje</Template>
  <TotalTime>691</TotalTime>
  <Words>851</Words>
  <Application>Microsoft Office PowerPoint</Application>
  <PresentationFormat>Širokozaslonsko</PresentationFormat>
  <Paragraphs>98</Paragraphs>
  <Slides>18</Slides>
  <Notes>0</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18</vt:i4>
      </vt:variant>
    </vt:vector>
  </HeadingPairs>
  <TitlesOfParts>
    <vt:vector size="24" baseType="lpstr">
      <vt:lpstr>Arial</vt:lpstr>
      <vt:lpstr>Bookman Old Style</vt:lpstr>
      <vt:lpstr>Trebuchet MS</vt:lpstr>
      <vt:lpstr>Tw Cen MT</vt:lpstr>
      <vt:lpstr>Wingdings</vt:lpstr>
      <vt:lpstr>Vezje</vt:lpstr>
      <vt:lpstr>    TEHNIŠKI DAN:  Praznično ustvarjanje  </vt:lpstr>
      <vt:lpstr>PowerPointova predstavitev</vt:lpstr>
      <vt:lpstr>PowerPointova predstavitev</vt:lpstr>
      <vt:lpstr>PowerPointova predstavitev</vt:lpstr>
      <vt:lpstr>PowerPointova predstavitev</vt:lpstr>
      <vt:lpstr>VOŠČILNICA ORIGAMI SMREKICA</vt:lpstr>
      <vt:lpstr>PowerPointova predstavitev</vt:lpstr>
      <vt:lpstr>PowerPointova predstavitev</vt:lpstr>
      <vt:lpstr>PowerPointova predstavitev</vt:lpstr>
      <vt:lpstr>VOŠČiLNICE NAREJENE S PRSTNIMI ODTISI</vt:lpstr>
      <vt:lpstr>PowerPointova predstavitev</vt:lpstr>
      <vt:lpstr> PTIČJA HIŠICA  „Ptičke je nadvse zabavno opazovati. Če boste pozorni, lahko vidite, kako spomladi nabirajo vejice in drug material, iz katerega si pletejo gnezda. Še več ptic lahko na svoje dvorišče in vrt povabite, če nanj postavite ptičjo hišico oziroma hranilnico. S tem jim boste zares pomagali, saj predvsem pozimi težko najdejo naravne vire hrane.“ (vir: Dnevnik, 2012) </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TEHNIŠKI DAN: Ustvarjamo  iz različnih materialov</dc:title>
  <dc:creator>Uporabnik</dc:creator>
  <cp:lastModifiedBy>Uporabnik</cp:lastModifiedBy>
  <cp:revision>42</cp:revision>
  <dcterms:created xsi:type="dcterms:W3CDTF">2020-12-01T09:03:21Z</dcterms:created>
  <dcterms:modified xsi:type="dcterms:W3CDTF">2020-12-16T15:51:27Z</dcterms:modified>
</cp:coreProperties>
</file>