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7D77-7BEA-47DE-BF64-B2CB80FE4183}" type="datetimeFigureOut">
              <a:rPr lang="sl-SI" smtClean="0"/>
              <a:t>5. 01. 2021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8B47-1501-48EB-9541-C240FBB6FC64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7D77-7BEA-47DE-BF64-B2CB80FE4183}" type="datetimeFigureOut">
              <a:rPr lang="sl-SI" smtClean="0"/>
              <a:t>5. 01. 2021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8B47-1501-48EB-9541-C240FBB6FC6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7D77-7BEA-47DE-BF64-B2CB80FE4183}" type="datetimeFigureOut">
              <a:rPr lang="sl-SI" smtClean="0"/>
              <a:t>5. 01. 2021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8B47-1501-48EB-9541-C240FBB6FC6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7D77-7BEA-47DE-BF64-B2CB80FE4183}" type="datetimeFigureOut">
              <a:rPr lang="sl-SI" smtClean="0"/>
              <a:t>5. 01. 2021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8B47-1501-48EB-9541-C240FBB6FC6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o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7D77-7BEA-47DE-BF64-B2CB80FE4183}" type="datetimeFigureOut">
              <a:rPr lang="sl-SI" smtClean="0"/>
              <a:t>5. 01. 2021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8B47-1501-48EB-9541-C240FBB6FC64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7D77-7BEA-47DE-BF64-B2CB80FE4183}" type="datetimeFigureOut">
              <a:rPr lang="sl-SI" smtClean="0"/>
              <a:t>5. 01. 2021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8B47-1501-48EB-9541-C240FBB6FC6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7D77-7BEA-47DE-BF64-B2CB80FE4183}" type="datetimeFigureOut">
              <a:rPr lang="sl-SI" smtClean="0"/>
              <a:t>5. 01. 2021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8B47-1501-48EB-9541-C240FBB6FC6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7D77-7BEA-47DE-BF64-B2CB80FE4183}" type="datetimeFigureOut">
              <a:rPr lang="sl-SI" smtClean="0"/>
              <a:t>5. 01. 2021</a:t>
            </a:fld>
            <a:endParaRPr lang="sl-SI"/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278B47-1501-48EB-9541-C240FBB6FC64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no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7D77-7BEA-47DE-BF64-B2CB80FE4183}" type="datetimeFigureOut">
              <a:rPr lang="sl-SI" smtClean="0"/>
              <a:t>5. 01. 2021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8B47-1501-48EB-9541-C240FBB6FC6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7D77-7BEA-47DE-BF64-B2CB80FE4183}" type="datetimeFigureOut">
              <a:rPr lang="sl-SI" smtClean="0"/>
              <a:t>5. 01. 2021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4278B47-1501-48EB-9541-C240FBB6FC6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A337D77-7BEA-47DE-BF64-B2CB80FE4183}" type="datetimeFigureOut">
              <a:rPr lang="sl-SI" smtClean="0"/>
              <a:t>5. 01. 2021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8B47-1501-48EB-9541-C240FBB6FC6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o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o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A337D77-7BEA-47DE-BF64-B2CB80FE4183}" type="datetimeFigureOut">
              <a:rPr lang="sl-SI" smtClean="0"/>
              <a:t>5. 01. 2021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4278B47-1501-48EB-9541-C240FBB6FC64}" type="slidenum">
              <a:rPr lang="sl-SI" smtClean="0"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765175" y="4941168"/>
            <a:ext cx="8127305" cy="122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sz="2800" dirty="0" smtClean="0"/>
              <a:t>ŽEMLJO ŽELIM RAZDELITI DVEMA OTROKOMA.</a:t>
            </a: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sz="half" idx="1"/>
          </p:nvPr>
        </p:nvSpPr>
        <p:spPr>
          <a:xfrm>
            <a:off x="1171575" y="692696"/>
            <a:ext cx="3346704" cy="478571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sl-SI" sz="2800" dirty="0"/>
              <a:t> </a:t>
            </a:r>
            <a:r>
              <a:rPr lang="sl-SI" sz="2800" dirty="0" smtClean="0"/>
              <a:t>                    </a:t>
            </a:r>
            <a:r>
              <a:rPr lang="sl-SI" sz="3600" b="1" dirty="0" smtClean="0">
                <a:solidFill>
                  <a:srgbClr val="FF0000"/>
                </a:solidFill>
              </a:rPr>
              <a:t>DELI </a:t>
            </a:r>
          </a:p>
          <a:p>
            <a:r>
              <a:rPr lang="sl-SI" sz="2800" b="1" dirty="0" smtClean="0">
                <a:solidFill>
                  <a:srgbClr val="00B0F0"/>
                </a:solidFill>
              </a:rPr>
              <a:t>POLOVICA</a:t>
            </a:r>
            <a:endParaRPr lang="sl-SI" sz="2800" b="1" dirty="0">
              <a:solidFill>
                <a:srgbClr val="00B0F0"/>
              </a:solidFill>
            </a:endParaRPr>
          </a:p>
        </p:txBody>
      </p:sp>
      <p:sp>
        <p:nvSpPr>
          <p:cNvPr id="6" name="Ograda vsebine 5"/>
          <p:cNvSpPr>
            <a:spLocks noGrp="1"/>
          </p:cNvSpPr>
          <p:nvPr>
            <p:ph sz="half" idx="2"/>
          </p:nvPr>
        </p:nvSpPr>
        <p:spPr>
          <a:xfrm>
            <a:off x="4720353" y="617538"/>
            <a:ext cx="3346704" cy="4857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l-SI" sz="3600" b="1" dirty="0">
                <a:solidFill>
                  <a:srgbClr val="FF0000"/>
                </a:solidFill>
              </a:rPr>
              <a:t>CELOTE</a:t>
            </a:r>
            <a:endParaRPr lang="sl-SI" sz="3600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sl-SI" sz="2800" b="1" dirty="0">
              <a:solidFill>
                <a:srgbClr val="00B0F0"/>
              </a:solidFill>
            </a:endParaRPr>
          </a:p>
        </p:txBody>
      </p:sp>
      <p:pic>
        <p:nvPicPr>
          <p:cNvPr id="1026" name="Picture 2" descr="F:\Pouk na daljavo 3b\SLIKE\MAT\ŽEML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2132856"/>
            <a:ext cx="291021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162" y="1461297"/>
            <a:ext cx="821086" cy="134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4" descr="file:///F:/Pouk%20na%20daljavo%203b/SLIKE/freepik/deklica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9" name="AutoShape 6" descr="file:///F:/Pouk%20na%20daljavo%203b/SLIKE/freepik/deklica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0" name="AutoShape 8" descr="file:///F:/Pouk%20na%20daljavo%203b/SLIKE/freepik/deklica.web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1" name="AutoShape 10" descr="file:///F:/Pouk%20na%20daljavo%203b/SLIKE/freepik/deklica.webp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2" name="AutoShape 12" descr="file:///F:/Pouk%20na%20daljavo%203b/SLIKE/freepik/deklica.webp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037" name="Picture 13" descr="F:\Pouk na daljavo 3b\SLIKE\MAT\gir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3212977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26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Naslov 5"/>
              <p:cNvSpPr>
                <a:spLocks noGrp="1"/>
              </p:cNvSpPr>
              <p:nvPr>
                <p:ph type="title"/>
              </p:nvPr>
            </p:nvSpPr>
            <p:spPr>
              <a:xfrm>
                <a:off x="256828" y="4081972"/>
                <a:ext cx="8131596" cy="2083332"/>
              </a:xfrm>
            </p:spPr>
            <p:txBody>
              <a:bodyPr>
                <a:normAutofit fontScale="90000"/>
              </a:bodyPr>
              <a:lstStyle/>
              <a:p>
                <a:pPr marL="0" indent="0">
                  <a:buNone/>
                </a:pPr>
                <a:r>
                  <a:rPr lang="sl-SI" sz="2400" dirty="0" smtClean="0">
                    <a:latin typeface="Book Antiqua" panose="02040602050305030304" pitchFamily="18" charset="0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sl-SI" sz="2400" dirty="0" smtClean="0">
                    <a:latin typeface="Book Antiqua" panose="02040602050305030304" pitchFamily="18" charset="0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sl-SI" sz="2400" dirty="0" smtClean="0">
                    <a:latin typeface="Book Antiqua" panose="02040602050305030304" pitchFamily="18" charset="0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ŽEMLJO SEM RAZDELILA NA 2 ENAKA DELA.</a:t>
                </a:r>
                <a:br>
                  <a:rPr lang="sl-SI" sz="2400" dirty="0" smtClean="0">
                    <a:latin typeface="Book Antiqua" panose="02040602050305030304" pitchFamily="18" charset="0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sl-SI" sz="2400" dirty="0" smtClean="0">
                    <a:latin typeface="Book Antiqua" panose="02040602050305030304" pitchFamily="18" charset="0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VSAK DEL JE </a:t>
                </a:r>
                <a:r>
                  <a:rPr lang="sl-SI" sz="2400" dirty="0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POLOVICA</a:t>
                </a:r>
                <a:r>
                  <a:rPr lang="sl-SI" sz="2400" dirty="0" smtClean="0">
                    <a:latin typeface="Book Antiqua" panose="02040602050305030304" pitchFamily="18" charset="0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CELE ŽEMLJE.</a:t>
                </a:r>
                <a:br>
                  <a:rPr lang="sl-SI" sz="2400" dirty="0" smtClean="0">
                    <a:latin typeface="Book Antiqua" panose="02040602050305030304" pitchFamily="18" charset="0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sl-SI" sz="2400" dirty="0" smtClean="0">
                    <a:latin typeface="Book Antiqua" panose="02040602050305030304" pitchFamily="18" charset="0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TO ZAPIŠEMO TUDI TAKO</a:t>
                </a:r>
                <a:r>
                  <a:rPr lang="sl-SI" sz="2400" dirty="0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: </a:t>
                </a:r>
                <a:r>
                  <a:rPr lang="sl-SI" sz="2800" dirty="0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</m:ctrlPr>
                      </m:fPr>
                      <m:num>
                        <m:r>
                          <a:rPr lang="sl-SI" sz="2800" b="1" i="1" smtClean="0">
                            <a:solidFill>
                              <a:srgbClr val="FF0000"/>
                            </a:solidFill>
                            <a:latin typeface="Cambria Math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  <m:t>𝟏</m:t>
                        </m:r>
                      </m:num>
                      <m:den>
                        <m:r>
                          <a:rPr lang="sl-SI" sz="2800" b="1" i="1" smtClean="0">
                            <a:solidFill>
                              <a:srgbClr val="FF0000"/>
                            </a:solidFill>
                            <a:latin typeface="Cambria Math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  <m:t>𝟐</m:t>
                        </m:r>
                      </m:den>
                    </m:f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 </m:t>
                    </m:r>
                    <m:r>
                      <a:rPr lang="sl-SI" sz="2800" b="1" i="0" smtClean="0">
                        <a:solidFill>
                          <a:srgbClr val="FF0000"/>
                        </a:solidFill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 </m:t>
                    </m:r>
                  </m:oMath>
                </a14:m>
                <a:r>
                  <a:rPr lang="sl-SI" sz="2800" dirty="0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sl-SI" sz="2800" dirty="0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sl-SI" sz="2400" dirty="0" smtClean="0">
                    <a:latin typeface="Book Antiqua" panose="02040602050305030304" pitchFamily="18" charset="0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IN PREBEREMO ENA POLOVICA</a:t>
                </a:r>
                <a:r>
                  <a:rPr lang="sl-SI" sz="2800" b="0" dirty="0" smtClean="0">
                    <a:latin typeface="Book Antiqua" panose="02040602050305030304" pitchFamily="18" charset="0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.</a:t>
                </a:r>
                <a:r>
                  <a:rPr lang="sl-SI" sz="2400" dirty="0">
                    <a:latin typeface="Book Antiqua" panose="02040602050305030304" pitchFamily="18" charset="0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:r>
                  <a:rPr lang="sl-SI" sz="2400" dirty="0" smtClean="0">
                    <a:latin typeface="Book Antiqua" panose="02040602050305030304" pitchFamily="18" charset="0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sl-SI" sz="2400" dirty="0" smtClean="0">
                    <a:latin typeface="Book Antiqua" panose="02040602050305030304" pitchFamily="18" charset="0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endParaRPr lang="sl-SI" sz="2400" dirty="0">
                  <a:latin typeface="Book Antiqua" panose="0204060205030503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6" name="Naslov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6828" y="4081972"/>
                <a:ext cx="8131596" cy="2083332"/>
              </a:xfrm>
              <a:blipFill rotWithShape="1">
                <a:blip r:embed="rId2"/>
                <a:stretch>
                  <a:fillRect l="-149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grada besedila 1"/>
          <p:cNvSpPr>
            <a:spLocks noGrp="1"/>
          </p:cNvSpPr>
          <p:nvPr>
            <p:ph type="body" idx="1"/>
          </p:nvPr>
        </p:nvSpPr>
        <p:spPr>
          <a:xfrm>
            <a:off x="755576" y="404664"/>
            <a:ext cx="4824536" cy="720080"/>
          </a:xfrm>
        </p:spPr>
        <p:txBody>
          <a:bodyPr>
            <a:normAutofit/>
          </a:bodyPr>
          <a:lstStyle/>
          <a:p>
            <a:r>
              <a:rPr lang="sl-SI" sz="3200" dirty="0" smtClean="0"/>
              <a:t>KAJ MORAM STORITI?</a:t>
            </a:r>
            <a:endParaRPr lang="sl-SI" sz="320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r>
              <a:rPr lang="sl-SI" dirty="0" smtClean="0">
                <a:solidFill>
                  <a:schemeClr val="tx1"/>
                </a:solidFill>
              </a:rPr>
              <a:t>KOLIKO POLOVIC IMA ŽEMLJA?</a:t>
            </a:r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92696"/>
            <a:ext cx="823000" cy="1342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F:\Pouk na daljavo 3b\SLIKE\MAT\gir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564904"/>
            <a:ext cx="154817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Raven povezovalnik 10"/>
          <p:cNvCxnSpPr/>
          <p:nvPr/>
        </p:nvCxnSpPr>
        <p:spPr>
          <a:xfrm>
            <a:off x="1619672" y="1916832"/>
            <a:ext cx="2448272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vsebine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36576" indent="0">
              <a:buNone/>
            </a:pPr>
            <a:endParaRPr lang="sl-SI" dirty="0"/>
          </a:p>
        </p:txBody>
      </p:sp>
      <p:pic>
        <p:nvPicPr>
          <p:cNvPr id="1026" name="Picture 2" descr="F:\Pouk na daljavo 3b\SLIKE\MAT\ŽEMLJA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40147">
            <a:off x="1233130" y="1482291"/>
            <a:ext cx="2857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Raven povezovalnik 9"/>
          <p:cNvCxnSpPr/>
          <p:nvPr/>
        </p:nvCxnSpPr>
        <p:spPr>
          <a:xfrm>
            <a:off x="1259632" y="2886447"/>
            <a:ext cx="32043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 flipV="1">
            <a:off x="3347864" y="1556792"/>
            <a:ext cx="273630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uščični povezovalnik 16"/>
          <p:cNvCxnSpPr/>
          <p:nvPr/>
        </p:nvCxnSpPr>
        <p:spPr>
          <a:xfrm>
            <a:off x="3347864" y="3320988"/>
            <a:ext cx="2736304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6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>
                <a:solidFill>
                  <a:srgbClr val="00B0F0"/>
                </a:solidFill>
              </a:rPr>
              <a:t>PICO BOM RAZDELILA ŠTIRIM OTROKOM:</a:t>
            </a:r>
            <a:endParaRPr lang="sl-SI" sz="36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KAKŠNE SO POLOVICE</a:t>
            </a:r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139953" y="5486400"/>
            <a:ext cx="4546848" cy="838200"/>
          </a:xfrm>
        </p:spPr>
        <p:txBody>
          <a:bodyPr/>
          <a:lstStyle/>
          <a:p>
            <a:r>
              <a:rPr lang="sl-SI" dirty="0" smtClean="0"/>
              <a:t>IN ČETRTINE MED SEBOJ?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grada vsebine 5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r>
                  <a:rPr lang="sl-SI" dirty="0" smtClean="0"/>
                  <a:t>VSAK DEL SE IMENUJE</a:t>
                </a:r>
              </a:p>
              <a:p>
                <a:pPr marL="36576" indent="0" algn="ctr">
                  <a:buNone/>
                </a:pPr>
                <a:r>
                  <a:rPr lang="sl-SI" b="1" dirty="0" smtClean="0">
                    <a:solidFill>
                      <a:srgbClr val="FF0000"/>
                    </a:solidFill>
                  </a:rPr>
                  <a:t>ĆETRTINA.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sl-SI" dirty="0" smtClean="0"/>
                  <a:t>KOLIKO OTROK BO DOBILO PICO?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sl-SI" dirty="0" smtClean="0"/>
                  <a:t>KOLIKO 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ČETRTIN</a:t>
                </a:r>
                <a:r>
                  <a:rPr lang="sl-SI" dirty="0" smtClean="0"/>
                  <a:t> IMA PICA?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sl-SI" dirty="0" smtClean="0"/>
                  <a:t>TO ZAPIŠEMO TUDI TAKO: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sl-SI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sl-SI" b="1" dirty="0" smtClean="0"/>
              </a:p>
              <a:p>
                <a:pPr>
                  <a:buFont typeface="Wingdings" panose="05000000000000000000" pitchFamily="2" charset="2"/>
                  <a:buChar char="v"/>
                </a:pPr>
                <a:endParaRPr lang="sl-SI" dirty="0"/>
              </a:p>
            </p:txBody>
          </p:sp>
        </mc:Choice>
        <mc:Fallback xmlns="">
          <p:sp>
            <p:nvSpPr>
              <p:cNvPr id="6" name="Ograda vsebin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2"/>
                <a:stretch>
                  <a:fillRect l="-302" t="-1084" r="-90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F:\Pouk na daljavo 3b\SLIKE\MAT\pica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3612466" cy="215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Raven puščični povezovalnik 12"/>
          <p:cNvCxnSpPr/>
          <p:nvPr/>
        </p:nvCxnSpPr>
        <p:spPr>
          <a:xfrm flipV="1">
            <a:off x="2771800" y="2204864"/>
            <a:ext cx="30963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90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51694"/>
          </a:xfrm>
        </p:spPr>
        <p:txBody>
          <a:bodyPr>
            <a:normAutofit/>
          </a:bodyPr>
          <a:lstStyle/>
          <a:p>
            <a:r>
              <a:rPr lang="sl-SI" sz="2400" b="1" dirty="0" smtClean="0">
                <a:solidFill>
                  <a:srgbClr val="00B0F0"/>
                </a:solidFill>
              </a:rPr>
              <a:t>POGLEJMO ŠE NEKAJ PRIMEROV:</a:t>
            </a:r>
            <a:endParaRPr lang="sl-SI" sz="2400" b="1" dirty="0">
              <a:solidFill>
                <a:srgbClr val="00B0F0"/>
              </a:solidFill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4869160"/>
            <a:ext cx="4040188" cy="1455440"/>
          </a:xfrm>
        </p:spPr>
        <p:txBody>
          <a:bodyPr>
            <a:normAutofit/>
          </a:bodyPr>
          <a:lstStyle/>
          <a:p>
            <a:r>
              <a:rPr lang="sl-SI" dirty="0" smtClean="0"/>
              <a:t>Kako so razdeljeni jabolko, hlebec, krog in puščica? RAZLOŽI!</a:t>
            </a:r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sl-SI" sz="2800" dirty="0" smtClean="0"/>
              <a:t>Koliko keksov je četrtina keksov?</a:t>
            </a:r>
            <a:endParaRPr lang="sl-SI" sz="2800" dirty="0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788024" y="980729"/>
            <a:ext cx="3898776" cy="4248472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sl-SI" sz="2800" dirty="0" smtClean="0">
                <a:solidFill>
                  <a:srgbClr val="00B0F0"/>
                </a:solidFill>
              </a:rPr>
              <a:t>Koliko koščkov pice je polovica pice?</a:t>
            </a:r>
          </a:p>
          <a:p>
            <a:endParaRPr lang="sl-SI" sz="2800" dirty="0" smtClean="0">
              <a:solidFill>
                <a:srgbClr val="00B0F0"/>
              </a:solidFill>
            </a:endParaRPr>
          </a:p>
          <a:p>
            <a:pPr marL="36576" indent="0">
              <a:buNone/>
            </a:pPr>
            <a:r>
              <a:rPr lang="sl-SI" sz="2800" dirty="0">
                <a:solidFill>
                  <a:srgbClr val="00B0F0"/>
                </a:solidFill>
              </a:rPr>
              <a:t> </a:t>
            </a:r>
            <a:r>
              <a:rPr lang="sl-SI" sz="2800" dirty="0" smtClean="0">
                <a:solidFill>
                  <a:srgbClr val="00B0F0"/>
                </a:solidFill>
              </a:rPr>
              <a:t>               </a:t>
            </a:r>
            <a:endParaRPr lang="sl-SI" sz="2800" dirty="0">
              <a:solidFill>
                <a:srgbClr val="00B0F0"/>
              </a:solidFill>
            </a:endParaRPr>
          </a:p>
        </p:txBody>
      </p:sp>
      <p:pic>
        <p:nvPicPr>
          <p:cNvPr id="2050" name="Picture 2" descr="F:\Pouk na daljavo 3b\SLIKE\MAT\JABOLKO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52736"/>
            <a:ext cx="2242592" cy="160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Raven povezovalnik 7"/>
          <p:cNvCxnSpPr/>
          <p:nvPr/>
        </p:nvCxnSpPr>
        <p:spPr>
          <a:xfrm flipV="1">
            <a:off x="611560" y="1628800"/>
            <a:ext cx="201622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F:\Pouk na daljavo 3b\SLIKE\MAT\HLEBE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01" y="3205768"/>
            <a:ext cx="1371427" cy="1039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Raven povezovalnik 9"/>
          <p:cNvCxnSpPr/>
          <p:nvPr/>
        </p:nvCxnSpPr>
        <p:spPr>
          <a:xfrm>
            <a:off x="1043608" y="3205768"/>
            <a:ext cx="0" cy="1159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ovezovalnik 11"/>
          <p:cNvCxnSpPr>
            <a:stCxn id="2051" idx="0"/>
            <a:endCxn id="2051" idx="0"/>
          </p:cNvCxnSpPr>
          <p:nvPr/>
        </p:nvCxnSpPr>
        <p:spPr>
          <a:xfrm>
            <a:off x="1438015" y="32057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povezovalnik 13"/>
          <p:cNvCxnSpPr/>
          <p:nvPr/>
        </p:nvCxnSpPr>
        <p:spPr>
          <a:xfrm>
            <a:off x="1438014" y="2996952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en povezovalnik 17"/>
          <p:cNvCxnSpPr/>
          <p:nvPr/>
        </p:nvCxnSpPr>
        <p:spPr>
          <a:xfrm>
            <a:off x="1835696" y="2996952"/>
            <a:ext cx="72008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uščica dol 18"/>
          <p:cNvSpPr/>
          <p:nvPr/>
        </p:nvSpPr>
        <p:spPr>
          <a:xfrm>
            <a:off x="2771800" y="1340768"/>
            <a:ext cx="1060696" cy="177049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1" name="Raven povezovalnik 20"/>
          <p:cNvCxnSpPr/>
          <p:nvPr/>
        </p:nvCxnSpPr>
        <p:spPr>
          <a:xfrm flipV="1">
            <a:off x="3302148" y="980728"/>
            <a:ext cx="0" cy="2225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Vsota 21"/>
          <p:cNvSpPr/>
          <p:nvPr/>
        </p:nvSpPr>
        <p:spPr>
          <a:xfrm>
            <a:off x="2627784" y="3501008"/>
            <a:ext cx="1440160" cy="1356672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5" name="Ali 24"/>
          <p:cNvSpPr/>
          <p:nvPr/>
        </p:nvSpPr>
        <p:spPr>
          <a:xfrm>
            <a:off x="5135440" y="2273440"/>
            <a:ext cx="1162050" cy="1002665"/>
          </a:xfrm>
          <a:prstGeom prst="flowChar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cxnSp>
        <p:nvCxnSpPr>
          <p:cNvPr id="24" name="Raven povezovalnik 23"/>
          <p:cNvCxnSpPr/>
          <p:nvPr/>
        </p:nvCxnSpPr>
        <p:spPr>
          <a:xfrm flipH="1">
            <a:off x="5004048" y="2132856"/>
            <a:ext cx="1293442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en povezovalnik 28"/>
          <p:cNvCxnSpPr/>
          <p:nvPr/>
        </p:nvCxnSpPr>
        <p:spPr>
          <a:xfrm>
            <a:off x="5004048" y="2132856"/>
            <a:ext cx="1584176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F:\Pouk na daljavo 3b\SLIKE\MAT\piškot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111264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55911"/>
      </p:ext>
    </p:extLst>
  </p:cSld>
  <p:clrMapOvr>
    <a:masterClrMapping/>
  </p:clrMapOvr>
</p:sld>
</file>

<file path=ppt/theme/theme1.xml><?xml version="1.0" encoding="utf-8"?>
<a:theme xmlns:a="http://schemas.openxmlformats.org/drawingml/2006/main" name="Tehnika">
  <a:themeElements>
    <a:clrScheme name="Te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124</TotalTime>
  <Words>91</Words>
  <Application>Microsoft Office PowerPoint</Application>
  <PresentationFormat>Diaprojekcija na zaslonu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12" baseType="lpstr">
      <vt:lpstr>Arial</vt:lpstr>
      <vt:lpstr>Arial Unicode MS</vt:lpstr>
      <vt:lpstr>Book Antiqua</vt:lpstr>
      <vt:lpstr>Cambria Math</vt:lpstr>
      <vt:lpstr>Franklin Gothic Book</vt:lpstr>
      <vt:lpstr>Wingdings</vt:lpstr>
      <vt:lpstr>Wingdings 2</vt:lpstr>
      <vt:lpstr>Tehnika</vt:lpstr>
      <vt:lpstr> ŽEMLJO ŽELIM RAZDELITI DVEMA OTROKOMA.</vt:lpstr>
      <vt:lpstr> ŽEMLJO SEM RAZDELILA NA 2 ENAKA DELA. VSAK DEL JE POLOVICA CELE ŽEMLJE. TO ZAPIŠEMO TUDI TAKO:  1/2    IN PREBEREMO ENA POLOVICA.  </vt:lpstr>
      <vt:lpstr>PICO BOM RAZDELILA ŠTIRIM OTROKOM:</vt:lpstr>
      <vt:lpstr>POGLEJMO ŠE NEKAJ PRIMEROV: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Terezija Audic</dc:creator>
  <cp:lastModifiedBy>Uporabnik</cp:lastModifiedBy>
  <cp:revision>14</cp:revision>
  <dcterms:created xsi:type="dcterms:W3CDTF">2021-01-04T09:38:54Z</dcterms:created>
  <dcterms:modified xsi:type="dcterms:W3CDTF">2021-01-05T09:39:55Z</dcterms:modified>
</cp:coreProperties>
</file>